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7" r:id="rId1"/>
  </p:sldMasterIdLst>
  <p:notesMasterIdLst>
    <p:notesMasterId r:id="rId13"/>
  </p:notesMasterIdLst>
  <p:sldIdLst>
    <p:sldId id="256" r:id="rId2"/>
    <p:sldId id="259" r:id="rId3"/>
    <p:sldId id="257" r:id="rId4"/>
    <p:sldId id="258" r:id="rId5"/>
    <p:sldId id="265" r:id="rId6"/>
    <p:sldId id="263" r:id="rId7"/>
    <p:sldId id="266" r:id="rId8"/>
    <p:sldId id="264" r:id="rId9"/>
    <p:sldId id="267" r:id="rId10"/>
    <p:sldId id="261" r:id="rId11"/>
    <p:sldId id="26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46"/>
    <p:restoredTop sz="70980" autoAdjust="0"/>
  </p:normalViewPr>
  <p:slideViewPr>
    <p:cSldViewPr snapToGrid="0">
      <p:cViewPr varScale="1">
        <p:scale>
          <a:sx n="58" d="100"/>
          <a:sy n="58" d="100"/>
        </p:scale>
        <p:origin x="187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3CD847-C078-40D6-B0AF-C694F5652DAD}"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9194219D-5DB3-4D79-93A1-379C7A4CFB97}">
      <dgm:prSet/>
      <dgm:spPr/>
      <dgm:t>
        <a:bodyPr/>
        <a:lstStyle/>
        <a:p>
          <a:r>
            <a:rPr lang="en-US" dirty="0"/>
            <a:t>Reliance Jio disrupted Indian telecom with affordable data plans</a:t>
          </a:r>
        </a:p>
      </dgm:t>
    </dgm:pt>
    <dgm:pt modelId="{193467E5-D7F4-47AB-AFA9-244793DB041D}" type="parTrans" cxnId="{99F3F8DD-539B-418F-8F4E-5CC2B25C07D0}">
      <dgm:prSet/>
      <dgm:spPr/>
      <dgm:t>
        <a:bodyPr/>
        <a:lstStyle/>
        <a:p>
          <a:endParaRPr lang="en-US"/>
        </a:p>
      </dgm:t>
    </dgm:pt>
    <dgm:pt modelId="{65D5CE10-BF2F-4315-9A26-5C998BC59A3A}" type="sibTrans" cxnId="{99F3F8DD-539B-418F-8F4E-5CC2B25C07D0}">
      <dgm:prSet/>
      <dgm:spPr/>
      <dgm:t>
        <a:bodyPr/>
        <a:lstStyle/>
        <a:p>
          <a:endParaRPr lang="en-US"/>
        </a:p>
      </dgm:t>
    </dgm:pt>
    <dgm:pt modelId="{C55922FC-4344-43C2-A3F5-1926243E3DA3}">
      <dgm:prSet/>
      <dgm:spPr/>
      <dgm:t>
        <a:bodyPr/>
        <a:lstStyle/>
        <a:p>
          <a:r>
            <a:rPr lang="en-US"/>
            <a:t>Introduced in 2016, offering highly affordable internet access</a:t>
          </a:r>
        </a:p>
      </dgm:t>
    </dgm:pt>
    <dgm:pt modelId="{BE7E5295-4BC3-4905-AB42-2698BF829397}" type="parTrans" cxnId="{202FA84F-9725-4AF1-A52F-486EDEEACBAC}">
      <dgm:prSet/>
      <dgm:spPr/>
      <dgm:t>
        <a:bodyPr/>
        <a:lstStyle/>
        <a:p>
          <a:endParaRPr lang="en-US"/>
        </a:p>
      </dgm:t>
    </dgm:pt>
    <dgm:pt modelId="{C84FA102-05BB-4F47-BAB7-0AE243521CA6}" type="sibTrans" cxnId="{202FA84F-9725-4AF1-A52F-486EDEEACBAC}">
      <dgm:prSet/>
      <dgm:spPr/>
      <dgm:t>
        <a:bodyPr/>
        <a:lstStyle/>
        <a:p>
          <a:endParaRPr lang="en-US"/>
        </a:p>
      </dgm:t>
    </dgm:pt>
    <dgm:pt modelId="{AC090CEF-4920-475D-B89E-C8DF56E72851}">
      <dgm:prSet/>
      <dgm:spPr/>
      <dgm:t>
        <a:bodyPr/>
        <a:lstStyle/>
        <a:p>
          <a:r>
            <a:rPr lang="en-US"/>
            <a:t>Enabled digital inclusion for marginalized populations</a:t>
          </a:r>
        </a:p>
      </dgm:t>
    </dgm:pt>
    <dgm:pt modelId="{BAB5C13C-1D0D-46C2-846C-3068B347F9B1}" type="parTrans" cxnId="{5E347D5E-F5EE-4577-BB59-C48B1EEEBA46}">
      <dgm:prSet/>
      <dgm:spPr/>
      <dgm:t>
        <a:bodyPr/>
        <a:lstStyle/>
        <a:p>
          <a:endParaRPr lang="en-US"/>
        </a:p>
      </dgm:t>
    </dgm:pt>
    <dgm:pt modelId="{AB38E1BB-2824-4BF9-A787-A3C686301C3C}" type="sibTrans" cxnId="{5E347D5E-F5EE-4577-BB59-C48B1EEEBA46}">
      <dgm:prSet/>
      <dgm:spPr/>
      <dgm:t>
        <a:bodyPr/>
        <a:lstStyle/>
        <a:p>
          <a:endParaRPr lang="en-US"/>
        </a:p>
      </dgm:t>
    </dgm:pt>
    <dgm:pt modelId="{E4C77D6A-1A3E-47BD-9D2B-468A38BB4C48}">
      <dgm:prSet/>
      <dgm:spPr/>
      <dgm:t>
        <a:bodyPr/>
        <a:lstStyle/>
        <a:p>
          <a:r>
            <a:rPr lang="en-US" dirty="0"/>
            <a:t>Democratized internet connectivity for economically disadvantaged</a:t>
          </a:r>
        </a:p>
      </dgm:t>
    </dgm:pt>
    <dgm:pt modelId="{6E8FE62E-2CA4-4834-B472-BCC267B63DCD}" type="parTrans" cxnId="{27A46B61-23EB-4287-BBC8-90848C0CEDAA}">
      <dgm:prSet/>
      <dgm:spPr/>
      <dgm:t>
        <a:bodyPr/>
        <a:lstStyle/>
        <a:p>
          <a:endParaRPr lang="en-US"/>
        </a:p>
      </dgm:t>
    </dgm:pt>
    <dgm:pt modelId="{8EB315C3-C870-4342-8836-1BE02C19BBEB}" type="sibTrans" cxnId="{27A46B61-23EB-4287-BBC8-90848C0CEDAA}">
      <dgm:prSet/>
      <dgm:spPr/>
      <dgm:t>
        <a:bodyPr/>
        <a:lstStyle/>
        <a:p>
          <a:endParaRPr lang="en-US"/>
        </a:p>
      </dgm:t>
    </dgm:pt>
    <dgm:pt modelId="{D18AB99B-93DE-441F-BD1E-E59B43DADADC}">
      <dgm:prSet/>
      <dgm:spPr/>
      <dgm:t>
        <a:bodyPr/>
        <a:lstStyle/>
        <a:p>
          <a:r>
            <a:rPr lang="en-US" dirty="0"/>
            <a:t>Empowered rural and urban poor with access to digital services</a:t>
          </a:r>
        </a:p>
      </dgm:t>
    </dgm:pt>
    <dgm:pt modelId="{51D379D1-7AC8-4A2F-A2BE-38EA7B66CEE9}" type="parTrans" cxnId="{D53A89F1-31CE-4629-B0DA-BA84384DF663}">
      <dgm:prSet/>
      <dgm:spPr/>
      <dgm:t>
        <a:bodyPr/>
        <a:lstStyle/>
        <a:p>
          <a:endParaRPr lang="en-US"/>
        </a:p>
      </dgm:t>
    </dgm:pt>
    <dgm:pt modelId="{A3A0BA0D-D921-40B2-8419-361F24CCA464}" type="sibTrans" cxnId="{D53A89F1-31CE-4629-B0DA-BA84384DF663}">
      <dgm:prSet/>
      <dgm:spPr/>
      <dgm:t>
        <a:bodyPr/>
        <a:lstStyle/>
        <a:p>
          <a:endParaRPr lang="en-US"/>
        </a:p>
      </dgm:t>
    </dgm:pt>
    <dgm:pt modelId="{F19974A5-E3A6-4BBE-B8AE-7C4A6FB13230}">
      <dgm:prSet/>
      <dgm:spPr/>
      <dgm:t>
        <a:bodyPr/>
        <a:lstStyle/>
        <a:p>
          <a:r>
            <a:rPr lang="en-US"/>
            <a:t>Rapid expansion exposed network security vulnerabilities</a:t>
          </a:r>
        </a:p>
      </dgm:t>
    </dgm:pt>
    <dgm:pt modelId="{8164C43B-FCA8-4589-B56C-1459D46AECEE}" type="parTrans" cxnId="{939439B7-FA9B-4CC6-8220-B30A2419AFF1}">
      <dgm:prSet/>
      <dgm:spPr/>
      <dgm:t>
        <a:bodyPr/>
        <a:lstStyle/>
        <a:p>
          <a:endParaRPr lang="en-US"/>
        </a:p>
      </dgm:t>
    </dgm:pt>
    <dgm:pt modelId="{18C306AB-A5FF-4898-A9E5-474AE5073B11}" type="sibTrans" cxnId="{939439B7-FA9B-4CC6-8220-B30A2419AFF1}">
      <dgm:prSet/>
      <dgm:spPr/>
      <dgm:t>
        <a:bodyPr/>
        <a:lstStyle/>
        <a:p>
          <a:endParaRPr lang="en-US"/>
        </a:p>
      </dgm:t>
    </dgm:pt>
    <dgm:pt modelId="{DE00D5C4-241F-422C-9E9B-61D507C76AD6}">
      <dgm:prSet/>
      <dgm:spPr/>
      <dgm:t>
        <a:bodyPr/>
        <a:lstStyle/>
        <a:p>
          <a:r>
            <a:rPr lang="en-US"/>
            <a:t>The massive scale of digital adoption revealed security risks</a:t>
          </a:r>
        </a:p>
      </dgm:t>
    </dgm:pt>
    <dgm:pt modelId="{A2EB4EB5-6D3A-4375-9212-9A753AB7DA3D}" type="parTrans" cxnId="{83A42E47-9EF8-453B-81B6-003208EF4A80}">
      <dgm:prSet/>
      <dgm:spPr/>
      <dgm:t>
        <a:bodyPr/>
        <a:lstStyle/>
        <a:p>
          <a:endParaRPr lang="en-US"/>
        </a:p>
      </dgm:t>
    </dgm:pt>
    <dgm:pt modelId="{982DC3AF-F7D6-442A-9ABC-ED5F66844301}" type="sibTrans" cxnId="{83A42E47-9EF8-453B-81B6-003208EF4A80}">
      <dgm:prSet/>
      <dgm:spPr/>
      <dgm:t>
        <a:bodyPr/>
        <a:lstStyle/>
        <a:p>
          <a:endParaRPr lang="en-US"/>
        </a:p>
      </dgm:t>
    </dgm:pt>
    <dgm:pt modelId="{8F2704AA-F1FB-4E87-873E-BAB0E273BAA4}">
      <dgm:prSet/>
      <dgm:spPr/>
      <dgm:t>
        <a:bodyPr/>
        <a:lstStyle/>
        <a:p>
          <a:r>
            <a:rPr lang="en-US"/>
            <a:t>Reports of increased cybersecurity incidents post-Jio</a:t>
          </a:r>
        </a:p>
      </dgm:t>
    </dgm:pt>
    <dgm:pt modelId="{14F68F0D-61EE-4750-A831-E5F11877C74F}" type="parTrans" cxnId="{96B201E2-F517-495E-9783-DA4B075ECD9A}">
      <dgm:prSet/>
      <dgm:spPr/>
      <dgm:t>
        <a:bodyPr/>
        <a:lstStyle/>
        <a:p>
          <a:endParaRPr lang="en-US"/>
        </a:p>
      </dgm:t>
    </dgm:pt>
    <dgm:pt modelId="{A2E6719C-1720-48B6-AC4F-9F70AAFA1E04}" type="sibTrans" cxnId="{96B201E2-F517-495E-9783-DA4B075ECD9A}">
      <dgm:prSet/>
      <dgm:spPr/>
      <dgm:t>
        <a:bodyPr/>
        <a:lstStyle/>
        <a:p>
          <a:endParaRPr lang="en-US"/>
        </a:p>
      </dgm:t>
    </dgm:pt>
    <dgm:pt modelId="{3A188329-B085-5B45-B4C4-90CA4AEB9F20}" type="pres">
      <dgm:prSet presAssocID="{563CD847-C078-40D6-B0AF-C694F5652DAD}" presName="Name0" presStyleCnt="0">
        <dgm:presLayoutVars>
          <dgm:dir/>
          <dgm:animLvl val="lvl"/>
          <dgm:resizeHandles val="exact"/>
        </dgm:presLayoutVars>
      </dgm:prSet>
      <dgm:spPr/>
    </dgm:pt>
    <dgm:pt modelId="{75AE4152-CECE-7E43-BF4A-76C2537CA12F}" type="pres">
      <dgm:prSet presAssocID="{9194219D-5DB3-4D79-93A1-379C7A4CFB97}" presName="linNode" presStyleCnt="0"/>
      <dgm:spPr/>
    </dgm:pt>
    <dgm:pt modelId="{5CD99D23-4B5B-994F-83E4-94B5DFD84CC6}" type="pres">
      <dgm:prSet presAssocID="{9194219D-5DB3-4D79-93A1-379C7A4CFB97}" presName="parentText" presStyleLbl="node1" presStyleIdx="0" presStyleCnt="3">
        <dgm:presLayoutVars>
          <dgm:chMax val="1"/>
          <dgm:bulletEnabled val="1"/>
        </dgm:presLayoutVars>
      </dgm:prSet>
      <dgm:spPr/>
    </dgm:pt>
    <dgm:pt modelId="{02B1B2C7-5D53-2B43-B249-EC9120E42FA6}" type="pres">
      <dgm:prSet presAssocID="{9194219D-5DB3-4D79-93A1-379C7A4CFB97}" presName="descendantText" presStyleLbl="alignAccFollowNode1" presStyleIdx="0" presStyleCnt="3">
        <dgm:presLayoutVars>
          <dgm:bulletEnabled val="1"/>
        </dgm:presLayoutVars>
      </dgm:prSet>
      <dgm:spPr/>
    </dgm:pt>
    <dgm:pt modelId="{C2E8EE41-72E1-5F49-BD88-E7505D989447}" type="pres">
      <dgm:prSet presAssocID="{65D5CE10-BF2F-4315-9A26-5C998BC59A3A}" presName="sp" presStyleCnt="0"/>
      <dgm:spPr/>
    </dgm:pt>
    <dgm:pt modelId="{4AE0F31F-B045-B441-BFD4-8556345723B9}" type="pres">
      <dgm:prSet presAssocID="{AC090CEF-4920-475D-B89E-C8DF56E72851}" presName="linNode" presStyleCnt="0"/>
      <dgm:spPr/>
    </dgm:pt>
    <dgm:pt modelId="{DF4786B6-6CAA-8747-B142-26CD5F5379E3}" type="pres">
      <dgm:prSet presAssocID="{AC090CEF-4920-475D-B89E-C8DF56E72851}" presName="parentText" presStyleLbl="node1" presStyleIdx="1" presStyleCnt="3">
        <dgm:presLayoutVars>
          <dgm:chMax val="1"/>
          <dgm:bulletEnabled val="1"/>
        </dgm:presLayoutVars>
      </dgm:prSet>
      <dgm:spPr/>
    </dgm:pt>
    <dgm:pt modelId="{FFFC9AA1-7019-054F-901E-0BFC45643B70}" type="pres">
      <dgm:prSet presAssocID="{AC090CEF-4920-475D-B89E-C8DF56E72851}" presName="descendantText" presStyleLbl="alignAccFollowNode1" presStyleIdx="1" presStyleCnt="3">
        <dgm:presLayoutVars>
          <dgm:bulletEnabled val="1"/>
        </dgm:presLayoutVars>
      </dgm:prSet>
      <dgm:spPr/>
    </dgm:pt>
    <dgm:pt modelId="{EC5ADC94-6B2D-0D4D-9BA2-895C81531918}" type="pres">
      <dgm:prSet presAssocID="{AB38E1BB-2824-4BF9-A787-A3C686301C3C}" presName="sp" presStyleCnt="0"/>
      <dgm:spPr/>
    </dgm:pt>
    <dgm:pt modelId="{D981E013-FE6C-5645-AFBC-D16B5020C702}" type="pres">
      <dgm:prSet presAssocID="{F19974A5-E3A6-4BBE-B8AE-7C4A6FB13230}" presName="linNode" presStyleCnt="0"/>
      <dgm:spPr/>
    </dgm:pt>
    <dgm:pt modelId="{DCD46ED5-42A7-144F-A87B-B0BB4FEED176}" type="pres">
      <dgm:prSet presAssocID="{F19974A5-E3A6-4BBE-B8AE-7C4A6FB13230}" presName="parentText" presStyleLbl="node1" presStyleIdx="2" presStyleCnt="3">
        <dgm:presLayoutVars>
          <dgm:chMax val="1"/>
          <dgm:bulletEnabled val="1"/>
        </dgm:presLayoutVars>
      </dgm:prSet>
      <dgm:spPr/>
    </dgm:pt>
    <dgm:pt modelId="{5BF070F9-DD57-3F4A-9BF9-E517325BFD04}" type="pres">
      <dgm:prSet presAssocID="{F19974A5-E3A6-4BBE-B8AE-7C4A6FB13230}" presName="descendantText" presStyleLbl="alignAccFollowNode1" presStyleIdx="2" presStyleCnt="3">
        <dgm:presLayoutVars>
          <dgm:bulletEnabled val="1"/>
        </dgm:presLayoutVars>
      </dgm:prSet>
      <dgm:spPr/>
    </dgm:pt>
  </dgm:ptLst>
  <dgm:cxnLst>
    <dgm:cxn modelId="{621E512F-7E97-3641-8AE2-ADF9C081BC3D}" type="presOf" srcId="{8F2704AA-F1FB-4E87-873E-BAB0E273BAA4}" destId="{5BF070F9-DD57-3F4A-9BF9-E517325BFD04}" srcOrd="0" destOrd="1" presId="urn:microsoft.com/office/officeart/2005/8/layout/vList5"/>
    <dgm:cxn modelId="{F99B2C37-501B-4C4F-B7F6-DA5FE05EBF6E}" type="presOf" srcId="{AC090CEF-4920-475D-B89E-C8DF56E72851}" destId="{DF4786B6-6CAA-8747-B142-26CD5F5379E3}" srcOrd="0" destOrd="0" presId="urn:microsoft.com/office/officeart/2005/8/layout/vList5"/>
    <dgm:cxn modelId="{7E696E5E-D8DD-BC4B-B40E-A556311BAD56}" type="presOf" srcId="{DE00D5C4-241F-422C-9E9B-61D507C76AD6}" destId="{5BF070F9-DD57-3F4A-9BF9-E517325BFD04}" srcOrd="0" destOrd="0" presId="urn:microsoft.com/office/officeart/2005/8/layout/vList5"/>
    <dgm:cxn modelId="{5E347D5E-F5EE-4577-BB59-C48B1EEEBA46}" srcId="{563CD847-C078-40D6-B0AF-C694F5652DAD}" destId="{AC090CEF-4920-475D-B89E-C8DF56E72851}" srcOrd="1" destOrd="0" parTransId="{BAB5C13C-1D0D-46C2-846C-3068B347F9B1}" sibTransId="{AB38E1BB-2824-4BF9-A787-A3C686301C3C}"/>
    <dgm:cxn modelId="{27A46B61-23EB-4287-BBC8-90848C0CEDAA}" srcId="{AC090CEF-4920-475D-B89E-C8DF56E72851}" destId="{E4C77D6A-1A3E-47BD-9D2B-468A38BB4C48}" srcOrd="0" destOrd="0" parTransId="{6E8FE62E-2CA4-4834-B472-BCC267B63DCD}" sibTransId="{8EB315C3-C870-4342-8836-1BE02C19BBEB}"/>
    <dgm:cxn modelId="{B3664243-3FFB-D04A-9980-FE4C7390E4A2}" type="presOf" srcId="{D18AB99B-93DE-441F-BD1E-E59B43DADADC}" destId="{FFFC9AA1-7019-054F-901E-0BFC45643B70}" srcOrd="0" destOrd="1" presId="urn:microsoft.com/office/officeart/2005/8/layout/vList5"/>
    <dgm:cxn modelId="{8DCE7F44-B1A8-AE45-92F3-D9506D3B664D}" type="presOf" srcId="{563CD847-C078-40D6-B0AF-C694F5652DAD}" destId="{3A188329-B085-5B45-B4C4-90CA4AEB9F20}" srcOrd="0" destOrd="0" presId="urn:microsoft.com/office/officeart/2005/8/layout/vList5"/>
    <dgm:cxn modelId="{83A42E47-9EF8-453B-81B6-003208EF4A80}" srcId="{F19974A5-E3A6-4BBE-B8AE-7C4A6FB13230}" destId="{DE00D5C4-241F-422C-9E9B-61D507C76AD6}" srcOrd="0" destOrd="0" parTransId="{A2EB4EB5-6D3A-4375-9212-9A753AB7DA3D}" sibTransId="{982DC3AF-F7D6-442A-9ABC-ED5F66844301}"/>
    <dgm:cxn modelId="{202FA84F-9725-4AF1-A52F-486EDEEACBAC}" srcId="{9194219D-5DB3-4D79-93A1-379C7A4CFB97}" destId="{C55922FC-4344-43C2-A3F5-1926243E3DA3}" srcOrd="0" destOrd="0" parTransId="{BE7E5295-4BC3-4905-AB42-2698BF829397}" sibTransId="{C84FA102-05BB-4F47-BAB7-0AE243521CA6}"/>
    <dgm:cxn modelId="{8669DD8D-5C60-4543-A450-BCBCA818FDE6}" type="presOf" srcId="{F19974A5-E3A6-4BBE-B8AE-7C4A6FB13230}" destId="{DCD46ED5-42A7-144F-A87B-B0BB4FEED176}" srcOrd="0" destOrd="0" presId="urn:microsoft.com/office/officeart/2005/8/layout/vList5"/>
    <dgm:cxn modelId="{32D31395-70D5-E84B-8DA6-C4D6FD4114B7}" type="presOf" srcId="{E4C77D6A-1A3E-47BD-9D2B-468A38BB4C48}" destId="{FFFC9AA1-7019-054F-901E-0BFC45643B70}" srcOrd="0" destOrd="0" presId="urn:microsoft.com/office/officeart/2005/8/layout/vList5"/>
    <dgm:cxn modelId="{939439B7-FA9B-4CC6-8220-B30A2419AFF1}" srcId="{563CD847-C078-40D6-B0AF-C694F5652DAD}" destId="{F19974A5-E3A6-4BBE-B8AE-7C4A6FB13230}" srcOrd="2" destOrd="0" parTransId="{8164C43B-FCA8-4589-B56C-1459D46AECEE}" sibTransId="{18C306AB-A5FF-4898-A9E5-474AE5073B11}"/>
    <dgm:cxn modelId="{D359ABBB-12BC-7244-980E-631BA38B5CD9}" type="presOf" srcId="{9194219D-5DB3-4D79-93A1-379C7A4CFB97}" destId="{5CD99D23-4B5B-994F-83E4-94B5DFD84CC6}" srcOrd="0" destOrd="0" presId="urn:microsoft.com/office/officeart/2005/8/layout/vList5"/>
    <dgm:cxn modelId="{A53A18C7-3FA4-2547-A3A2-B14DBCED4C73}" type="presOf" srcId="{C55922FC-4344-43C2-A3F5-1926243E3DA3}" destId="{02B1B2C7-5D53-2B43-B249-EC9120E42FA6}" srcOrd="0" destOrd="0" presId="urn:microsoft.com/office/officeart/2005/8/layout/vList5"/>
    <dgm:cxn modelId="{99F3F8DD-539B-418F-8F4E-5CC2B25C07D0}" srcId="{563CD847-C078-40D6-B0AF-C694F5652DAD}" destId="{9194219D-5DB3-4D79-93A1-379C7A4CFB97}" srcOrd="0" destOrd="0" parTransId="{193467E5-D7F4-47AB-AFA9-244793DB041D}" sibTransId="{65D5CE10-BF2F-4315-9A26-5C998BC59A3A}"/>
    <dgm:cxn modelId="{96B201E2-F517-495E-9783-DA4B075ECD9A}" srcId="{F19974A5-E3A6-4BBE-B8AE-7C4A6FB13230}" destId="{8F2704AA-F1FB-4E87-873E-BAB0E273BAA4}" srcOrd="1" destOrd="0" parTransId="{14F68F0D-61EE-4750-A831-E5F11877C74F}" sibTransId="{A2E6719C-1720-48B6-AC4F-9F70AAFA1E04}"/>
    <dgm:cxn modelId="{D53A89F1-31CE-4629-B0DA-BA84384DF663}" srcId="{AC090CEF-4920-475D-B89E-C8DF56E72851}" destId="{D18AB99B-93DE-441F-BD1E-E59B43DADADC}" srcOrd="1" destOrd="0" parTransId="{51D379D1-7AC8-4A2F-A2BE-38EA7B66CEE9}" sibTransId="{A3A0BA0D-D921-40B2-8419-361F24CCA464}"/>
    <dgm:cxn modelId="{7BE4BED9-451C-3A44-BD6B-A0F58F1C08D6}" type="presParOf" srcId="{3A188329-B085-5B45-B4C4-90CA4AEB9F20}" destId="{75AE4152-CECE-7E43-BF4A-76C2537CA12F}" srcOrd="0" destOrd="0" presId="urn:microsoft.com/office/officeart/2005/8/layout/vList5"/>
    <dgm:cxn modelId="{B2961133-CCA3-C346-A6D1-15CB1F2C0125}" type="presParOf" srcId="{75AE4152-CECE-7E43-BF4A-76C2537CA12F}" destId="{5CD99D23-4B5B-994F-83E4-94B5DFD84CC6}" srcOrd="0" destOrd="0" presId="urn:microsoft.com/office/officeart/2005/8/layout/vList5"/>
    <dgm:cxn modelId="{845612BF-B3E1-3F48-97D5-2711446434EF}" type="presParOf" srcId="{75AE4152-CECE-7E43-BF4A-76C2537CA12F}" destId="{02B1B2C7-5D53-2B43-B249-EC9120E42FA6}" srcOrd="1" destOrd="0" presId="urn:microsoft.com/office/officeart/2005/8/layout/vList5"/>
    <dgm:cxn modelId="{C7730BE4-0BCF-9C4B-A74F-192A033AE92B}" type="presParOf" srcId="{3A188329-B085-5B45-B4C4-90CA4AEB9F20}" destId="{C2E8EE41-72E1-5F49-BD88-E7505D989447}" srcOrd="1" destOrd="0" presId="urn:microsoft.com/office/officeart/2005/8/layout/vList5"/>
    <dgm:cxn modelId="{94BCA927-18FF-424D-AC51-45135ACAA50E}" type="presParOf" srcId="{3A188329-B085-5B45-B4C4-90CA4AEB9F20}" destId="{4AE0F31F-B045-B441-BFD4-8556345723B9}" srcOrd="2" destOrd="0" presId="urn:microsoft.com/office/officeart/2005/8/layout/vList5"/>
    <dgm:cxn modelId="{7DE396CF-AFE8-0F44-9383-B33C0DCA87F6}" type="presParOf" srcId="{4AE0F31F-B045-B441-BFD4-8556345723B9}" destId="{DF4786B6-6CAA-8747-B142-26CD5F5379E3}" srcOrd="0" destOrd="0" presId="urn:microsoft.com/office/officeart/2005/8/layout/vList5"/>
    <dgm:cxn modelId="{93D67663-E40B-3548-9D0B-28EC2A6795C0}" type="presParOf" srcId="{4AE0F31F-B045-B441-BFD4-8556345723B9}" destId="{FFFC9AA1-7019-054F-901E-0BFC45643B70}" srcOrd="1" destOrd="0" presId="urn:microsoft.com/office/officeart/2005/8/layout/vList5"/>
    <dgm:cxn modelId="{9A6FB825-4AF6-A647-B68B-571F02E8B1C3}" type="presParOf" srcId="{3A188329-B085-5B45-B4C4-90CA4AEB9F20}" destId="{EC5ADC94-6B2D-0D4D-9BA2-895C81531918}" srcOrd="3" destOrd="0" presId="urn:microsoft.com/office/officeart/2005/8/layout/vList5"/>
    <dgm:cxn modelId="{C8156371-1F97-4942-BDD3-3135142F99D3}" type="presParOf" srcId="{3A188329-B085-5B45-B4C4-90CA4AEB9F20}" destId="{D981E013-FE6C-5645-AFBC-D16B5020C702}" srcOrd="4" destOrd="0" presId="urn:microsoft.com/office/officeart/2005/8/layout/vList5"/>
    <dgm:cxn modelId="{0A0F96FE-A682-D641-8FE9-87E6C800DFEE}" type="presParOf" srcId="{D981E013-FE6C-5645-AFBC-D16B5020C702}" destId="{DCD46ED5-42A7-144F-A87B-B0BB4FEED176}" srcOrd="0" destOrd="0" presId="urn:microsoft.com/office/officeart/2005/8/layout/vList5"/>
    <dgm:cxn modelId="{6AE87FFB-62C7-1142-A9FA-889A3954A270}" type="presParOf" srcId="{D981E013-FE6C-5645-AFBC-D16B5020C702}" destId="{5BF070F9-DD57-3F4A-9BF9-E517325BFD04}"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A0D2F0-9CD9-4537-8B56-13A310B582B4}"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en-US"/>
        </a:p>
      </dgm:t>
    </dgm:pt>
    <dgm:pt modelId="{F6503422-1161-494E-A00D-C59E3EAD7F0C}">
      <dgm:prSet/>
      <dgm:spPr/>
      <dgm:t>
        <a:bodyPr/>
        <a:lstStyle/>
        <a:p>
          <a:r>
            <a:rPr lang="en-US" dirty="0"/>
            <a:t>⁠Motivation: Reliance Jio's affordable data plans have democratized internet access in India, enabling digital inclusion for economically marginalized populations.</a:t>
          </a:r>
        </a:p>
      </dgm:t>
    </dgm:pt>
    <dgm:pt modelId="{28BD28C5-C395-4810-8D85-2583080D30CE}" type="parTrans" cxnId="{853FA718-B394-42CA-A7C7-697668F38916}">
      <dgm:prSet/>
      <dgm:spPr/>
      <dgm:t>
        <a:bodyPr/>
        <a:lstStyle/>
        <a:p>
          <a:endParaRPr lang="en-US"/>
        </a:p>
      </dgm:t>
    </dgm:pt>
    <dgm:pt modelId="{157C98E1-C4BE-46EE-AAB9-528309D929A8}" type="sibTrans" cxnId="{853FA718-B394-42CA-A7C7-697668F38916}">
      <dgm:prSet/>
      <dgm:spPr/>
      <dgm:t>
        <a:bodyPr/>
        <a:lstStyle/>
        <a:p>
          <a:endParaRPr lang="en-US"/>
        </a:p>
      </dgm:t>
    </dgm:pt>
    <dgm:pt modelId="{B569639E-B6CE-43A7-AFF7-B3027B04B4E0}">
      <dgm:prSet/>
      <dgm:spPr/>
      <dgm:t>
        <a:bodyPr/>
        <a:lstStyle/>
        <a:p>
          <a:r>
            <a:rPr lang="en-US" dirty="0"/>
            <a:t>⁠However, this rapid expansion has introduced network security challenges.  </a:t>
          </a:r>
        </a:p>
        <a:p>
          <a:endParaRPr lang="en-US" dirty="0"/>
        </a:p>
      </dgm:t>
    </dgm:pt>
    <dgm:pt modelId="{31AD9744-B615-478B-9507-3F2C32FB1076}" type="parTrans" cxnId="{A8DC74A7-66A6-44B0-BA53-C0C10F0C0952}">
      <dgm:prSet/>
      <dgm:spPr/>
      <dgm:t>
        <a:bodyPr/>
        <a:lstStyle/>
        <a:p>
          <a:endParaRPr lang="en-US"/>
        </a:p>
      </dgm:t>
    </dgm:pt>
    <dgm:pt modelId="{738B93F1-33C1-43F5-A02F-7670388D3DC9}" type="sibTrans" cxnId="{A8DC74A7-66A6-44B0-BA53-C0C10F0C0952}">
      <dgm:prSet/>
      <dgm:spPr/>
      <dgm:t>
        <a:bodyPr/>
        <a:lstStyle/>
        <a:p>
          <a:endParaRPr lang="en-US"/>
        </a:p>
      </dgm:t>
    </dgm:pt>
    <dgm:pt modelId="{FC25333B-1325-4CCE-A8A4-C77FFE1123FB}">
      <dgm:prSet/>
      <dgm:spPr/>
      <dgm:t>
        <a:bodyPr/>
        <a:lstStyle/>
        <a:p>
          <a:r>
            <a:rPr lang="en-US" dirty="0"/>
            <a:t>⁠Our research aims to understand the intertwined effects of digital inclusion and security vulnerabilities facilitated by Jio's services.</a:t>
          </a:r>
        </a:p>
      </dgm:t>
    </dgm:pt>
    <dgm:pt modelId="{85A7842F-79D2-4510-B829-410FB277D86B}" type="parTrans" cxnId="{6CE6885A-5042-4227-8B9C-3A9F8B95BB4E}">
      <dgm:prSet/>
      <dgm:spPr/>
      <dgm:t>
        <a:bodyPr/>
        <a:lstStyle/>
        <a:p>
          <a:endParaRPr lang="en-US"/>
        </a:p>
      </dgm:t>
    </dgm:pt>
    <dgm:pt modelId="{4B3D6731-F1A4-4C06-A7E1-41C62CCCF030}" type="sibTrans" cxnId="{6CE6885A-5042-4227-8B9C-3A9F8B95BB4E}">
      <dgm:prSet/>
      <dgm:spPr/>
      <dgm:t>
        <a:bodyPr/>
        <a:lstStyle/>
        <a:p>
          <a:endParaRPr lang="en-US"/>
        </a:p>
      </dgm:t>
    </dgm:pt>
    <dgm:pt modelId="{6C583413-00AC-9345-B008-0536EA1D2E73}">
      <dgm:prSet/>
      <dgm:spPr/>
      <dgm:t>
        <a:bodyPr/>
        <a:lstStyle/>
        <a:p>
          <a:r>
            <a:rPr lang="en-GB" dirty="0"/>
            <a:t>Various studies and reports that provide context and insights relevant to the research on Reliance Jio's impact on network security and digital inclusion in India. These include TRAI reports on telecom subscriber data, market disruption and customer satisfaction studies, research on telecom service quality, and analyses of Jio's pre-launch offer and early adoption.</a:t>
          </a:r>
        </a:p>
      </dgm:t>
    </dgm:pt>
    <dgm:pt modelId="{E31D1288-8B42-A541-B0A6-60E67478AD56}" type="parTrans" cxnId="{F628A71D-9C33-3344-9F54-D82228CEAD39}">
      <dgm:prSet/>
      <dgm:spPr/>
      <dgm:t>
        <a:bodyPr/>
        <a:lstStyle/>
        <a:p>
          <a:endParaRPr lang="en-GB"/>
        </a:p>
      </dgm:t>
    </dgm:pt>
    <dgm:pt modelId="{2B8D09C5-B896-594B-89BC-3D2BFFC5E34D}" type="sibTrans" cxnId="{F628A71D-9C33-3344-9F54-D82228CEAD39}">
      <dgm:prSet/>
      <dgm:spPr/>
      <dgm:t>
        <a:bodyPr/>
        <a:lstStyle/>
        <a:p>
          <a:endParaRPr lang="en-GB"/>
        </a:p>
      </dgm:t>
    </dgm:pt>
    <dgm:pt modelId="{1ED6DB9E-8F81-6048-90A9-B190679E491E}" type="pres">
      <dgm:prSet presAssocID="{58A0D2F0-9CD9-4537-8B56-13A310B582B4}" presName="diagram" presStyleCnt="0">
        <dgm:presLayoutVars>
          <dgm:dir/>
          <dgm:resizeHandles val="exact"/>
        </dgm:presLayoutVars>
      </dgm:prSet>
      <dgm:spPr/>
    </dgm:pt>
    <dgm:pt modelId="{921AE351-2786-EF47-8270-3E713D4C445D}" type="pres">
      <dgm:prSet presAssocID="{F6503422-1161-494E-A00D-C59E3EAD7F0C}" presName="node" presStyleLbl="node1" presStyleIdx="0" presStyleCnt="4">
        <dgm:presLayoutVars>
          <dgm:bulletEnabled val="1"/>
        </dgm:presLayoutVars>
      </dgm:prSet>
      <dgm:spPr/>
    </dgm:pt>
    <dgm:pt modelId="{C065F682-A939-244B-A0F2-3E74DC8B5F94}" type="pres">
      <dgm:prSet presAssocID="{157C98E1-C4BE-46EE-AAB9-528309D929A8}" presName="sibTrans" presStyleCnt="0"/>
      <dgm:spPr/>
    </dgm:pt>
    <dgm:pt modelId="{F3594CA9-36F7-CD45-86AB-435C1D7530D1}" type="pres">
      <dgm:prSet presAssocID="{6C583413-00AC-9345-B008-0536EA1D2E73}" presName="node" presStyleLbl="node1" presStyleIdx="1" presStyleCnt="4">
        <dgm:presLayoutVars>
          <dgm:bulletEnabled val="1"/>
        </dgm:presLayoutVars>
      </dgm:prSet>
      <dgm:spPr/>
    </dgm:pt>
    <dgm:pt modelId="{58010BF5-9727-C44B-9F00-1FE9D25D93A8}" type="pres">
      <dgm:prSet presAssocID="{2B8D09C5-B896-594B-89BC-3D2BFFC5E34D}" presName="sibTrans" presStyleCnt="0"/>
      <dgm:spPr/>
    </dgm:pt>
    <dgm:pt modelId="{BD52AED5-6E74-4342-8FF7-1350C5A1B74C}" type="pres">
      <dgm:prSet presAssocID="{B569639E-B6CE-43A7-AFF7-B3027B04B4E0}" presName="node" presStyleLbl="node1" presStyleIdx="2" presStyleCnt="4" custLinFactNeighborX="-488" custLinFactNeighborY="-593">
        <dgm:presLayoutVars>
          <dgm:bulletEnabled val="1"/>
        </dgm:presLayoutVars>
      </dgm:prSet>
      <dgm:spPr/>
    </dgm:pt>
    <dgm:pt modelId="{6A3654ED-8CE9-1847-9511-CFF02E422283}" type="pres">
      <dgm:prSet presAssocID="{738B93F1-33C1-43F5-A02F-7670388D3DC9}" presName="sibTrans" presStyleCnt="0"/>
      <dgm:spPr/>
    </dgm:pt>
    <dgm:pt modelId="{29700572-C62D-A040-A3F5-4B7610A09B13}" type="pres">
      <dgm:prSet presAssocID="{FC25333B-1325-4CCE-A8A4-C77FFE1123FB}" presName="node" presStyleLbl="node1" presStyleIdx="3" presStyleCnt="4">
        <dgm:presLayoutVars>
          <dgm:bulletEnabled val="1"/>
        </dgm:presLayoutVars>
      </dgm:prSet>
      <dgm:spPr/>
    </dgm:pt>
  </dgm:ptLst>
  <dgm:cxnLst>
    <dgm:cxn modelId="{853FA718-B394-42CA-A7C7-697668F38916}" srcId="{58A0D2F0-9CD9-4537-8B56-13A310B582B4}" destId="{F6503422-1161-494E-A00D-C59E3EAD7F0C}" srcOrd="0" destOrd="0" parTransId="{28BD28C5-C395-4810-8D85-2583080D30CE}" sibTransId="{157C98E1-C4BE-46EE-AAB9-528309D929A8}"/>
    <dgm:cxn modelId="{F628A71D-9C33-3344-9F54-D82228CEAD39}" srcId="{58A0D2F0-9CD9-4537-8B56-13A310B582B4}" destId="{6C583413-00AC-9345-B008-0536EA1D2E73}" srcOrd="1" destOrd="0" parTransId="{E31D1288-8B42-A541-B0A6-60E67478AD56}" sibTransId="{2B8D09C5-B896-594B-89BC-3D2BFFC5E34D}"/>
    <dgm:cxn modelId="{4AE05177-3066-2941-BF49-A29C490B8940}" type="presOf" srcId="{6C583413-00AC-9345-B008-0536EA1D2E73}" destId="{F3594CA9-36F7-CD45-86AB-435C1D7530D1}" srcOrd="0" destOrd="0" presId="urn:microsoft.com/office/officeart/2005/8/layout/default"/>
    <dgm:cxn modelId="{6CE6885A-5042-4227-8B9C-3A9F8B95BB4E}" srcId="{58A0D2F0-9CD9-4537-8B56-13A310B582B4}" destId="{FC25333B-1325-4CCE-A8A4-C77FFE1123FB}" srcOrd="3" destOrd="0" parTransId="{85A7842F-79D2-4510-B829-410FB277D86B}" sibTransId="{4B3D6731-F1A4-4C06-A7E1-41C62CCCF030}"/>
    <dgm:cxn modelId="{A8DC74A7-66A6-44B0-BA53-C0C10F0C0952}" srcId="{58A0D2F0-9CD9-4537-8B56-13A310B582B4}" destId="{B569639E-B6CE-43A7-AFF7-B3027B04B4E0}" srcOrd="2" destOrd="0" parTransId="{31AD9744-B615-478B-9507-3F2C32FB1076}" sibTransId="{738B93F1-33C1-43F5-A02F-7670388D3DC9}"/>
    <dgm:cxn modelId="{D214F1D3-41B3-4D40-87BE-3961B439BD38}" type="presOf" srcId="{F6503422-1161-494E-A00D-C59E3EAD7F0C}" destId="{921AE351-2786-EF47-8270-3E713D4C445D}" srcOrd="0" destOrd="0" presId="urn:microsoft.com/office/officeart/2005/8/layout/default"/>
    <dgm:cxn modelId="{CC9458E5-9A94-6F4A-AD5A-8B0D95C9673D}" type="presOf" srcId="{FC25333B-1325-4CCE-A8A4-C77FFE1123FB}" destId="{29700572-C62D-A040-A3F5-4B7610A09B13}" srcOrd="0" destOrd="0" presId="urn:microsoft.com/office/officeart/2005/8/layout/default"/>
    <dgm:cxn modelId="{E3B859F2-2FB2-3742-A1AD-62CA7DC032A8}" type="presOf" srcId="{B569639E-B6CE-43A7-AFF7-B3027B04B4E0}" destId="{BD52AED5-6E74-4342-8FF7-1350C5A1B74C}" srcOrd="0" destOrd="0" presId="urn:microsoft.com/office/officeart/2005/8/layout/default"/>
    <dgm:cxn modelId="{560C0FF6-31BB-3A4B-9FF3-505D3A7988F1}" type="presOf" srcId="{58A0D2F0-9CD9-4537-8B56-13A310B582B4}" destId="{1ED6DB9E-8F81-6048-90A9-B190679E491E}" srcOrd="0" destOrd="0" presId="urn:microsoft.com/office/officeart/2005/8/layout/default"/>
    <dgm:cxn modelId="{FEF9450D-3092-334F-BB09-BA0A388DA3C2}" type="presParOf" srcId="{1ED6DB9E-8F81-6048-90A9-B190679E491E}" destId="{921AE351-2786-EF47-8270-3E713D4C445D}" srcOrd="0" destOrd="0" presId="urn:microsoft.com/office/officeart/2005/8/layout/default"/>
    <dgm:cxn modelId="{ABAE2F04-E651-C349-B4E3-DBB075F09FB1}" type="presParOf" srcId="{1ED6DB9E-8F81-6048-90A9-B190679E491E}" destId="{C065F682-A939-244B-A0F2-3E74DC8B5F94}" srcOrd="1" destOrd="0" presId="urn:microsoft.com/office/officeart/2005/8/layout/default"/>
    <dgm:cxn modelId="{79BEFE60-35ED-B140-9D19-7DA706637389}" type="presParOf" srcId="{1ED6DB9E-8F81-6048-90A9-B190679E491E}" destId="{F3594CA9-36F7-CD45-86AB-435C1D7530D1}" srcOrd="2" destOrd="0" presId="urn:microsoft.com/office/officeart/2005/8/layout/default"/>
    <dgm:cxn modelId="{D71BE35B-7FA1-F34A-92C4-C5C4232718B9}" type="presParOf" srcId="{1ED6DB9E-8F81-6048-90A9-B190679E491E}" destId="{58010BF5-9727-C44B-9F00-1FE9D25D93A8}" srcOrd="3" destOrd="0" presId="urn:microsoft.com/office/officeart/2005/8/layout/default"/>
    <dgm:cxn modelId="{F949066A-1385-A84A-8C07-2EFA66BC90B9}" type="presParOf" srcId="{1ED6DB9E-8F81-6048-90A9-B190679E491E}" destId="{BD52AED5-6E74-4342-8FF7-1350C5A1B74C}" srcOrd="4" destOrd="0" presId="urn:microsoft.com/office/officeart/2005/8/layout/default"/>
    <dgm:cxn modelId="{4AF47994-7A3A-9E46-BE40-0D4F6D5FCEFF}" type="presParOf" srcId="{1ED6DB9E-8F81-6048-90A9-B190679E491E}" destId="{6A3654ED-8CE9-1847-9511-CFF02E422283}" srcOrd="5" destOrd="0" presId="urn:microsoft.com/office/officeart/2005/8/layout/default"/>
    <dgm:cxn modelId="{D8FBE4DD-1F6B-1F49-ADDB-B6AE0AB103E3}" type="presParOf" srcId="{1ED6DB9E-8F81-6048-90A9-B190679E491E}" destId="{29700572-C62D-A040-A3F5-4B7610A09B13}"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F4D5A1-EBB9-4E04-8878-59FA7EB18E22}" type="doc">
      <dgm:prSet loTypeId="urn:microsoft.com/office/officeart/2005/8/layout/process4" loCatId="process" qsTypeId="urn:microsoft.com/office/officeart/2005/8/quickstyle/simple4" qsCatId="simple" csTypeId="urn:microsoft.com/office/officeart/2005/8/colors/accent0_3" csCatId="mainScheme"/>
      <dgm:spPr/>
      <dgm:t>
        <a:bodyPr/>
        <a:lstStyle/>
        <a:p>
          <a:endParaRPr lang="en-US"/>
        </a:p>
      </dgm:t>
    </dgm:pt>
    <dgm:pt modelId="{E4EEEA1F-E6CE-486B-AC57-17DE201F5FB0}">
      <dgm:prSet/>
      <dgm:spPr/>
      <dgm:t>
        <a:bodyPr/>
        <a:lstStyle/>
        <a:p>
          <a:r>
            <a:rPr lang="en-US" dirty="0"/>
            <a:t>⁠Mixed-methods approach</a:t>
          </a:r>
        </a:p>
      </dgm:t>
    </dgm:pt>
    <dgm:pt modelId="{3E9D17C0-F58A-47EF-990F-A7E1422B0E25}" type="parTrans" cxnId="{13A24AAE-010A-42D4-8D21-66B76B6A9692}">
      <dgm:prSet/>
      <dgm:spPr/>
      <dgm:t>
        <a:bodyPr/>
        <a:lstStyle/>
        <a:p>
          <a:endParaRPr lang="en-US"/>
        </a:p>
      </dgm:t>
    </dgm:pt>
    <dgm:pt modelId="{7FA6C00E-09C7-4526-96B0-DBD42C10279D}" type="sibTrans" cxnId="{13A24AAE-010A-42D4-8D21-66B76B6A9692}">
      <dgm:prSet/>
      <dgm:spPr/>
      <dgm:t>
        <a:bodyPr/>
        <a:lstStyle/>
        <a:p>
          <a:endParaRPr lang="en-US"/>
        </a:p>
      </dgm:t>
    </dgm:pt>
    <dgm:pt modelId="{C328EAB6-8C6D-432E-9793-DAC71E4818A9}">
      <dgm:prSet/>
      <dgm:spPr/>
      <dgm:t>
        <a:bodyPr/>
        <a:lstStyle/>
        <a:p>
          <a:r>
            <a:rPr lang="en-US"/>
            <a:t>Comprehensive literature review</a:t>
          </a:r>
        </a:p>
      </dgm:t>
    </dgm:pt>
    <dgm:pt modelId="{FFF27E05-8F7F-4B5E-B940-2BD97024AC61}" type="parTrans" cxnId="{ED4C2221-5E20-4C7C-A83A-9FA6FDDDBA63}">
      <dgm:prSet/>
      <dgm:spPr/>
      <dgm:t>
        <a:bodyPr/>
        <a:lstStyle/>
        <a:p>
          <a:endParaRPr lang="en-US"/>
        </a:p>
      </dgm:t>
    </dgm:pt>
    <dgm:pt modelId="{341D87A0-865C-4ED8-9DDC-E8CBEEF2D5A3}" type="sibTrans" cxnId="{ED4C2221-5E20-4C7C-A83A-9FA6FDDDBA63}">
      <dgm:prSet/>
      <dgm:spPr/>
      <dgm:t>
        <a:bodyPr/>
        <a:lstStyle/>
        <a:p>
          <a:endParaRPr lang="en-US"/>
        </a:p>
      </dgm:t>
    </dgm:pt>
    <dgm:pt modelId="{165C7E3F-8549-4765-99F7-DF7340CB1B9E}">
      <dgm:prSet/>
      <dgm:spPr/>
      <dgm:t>
        <a:bodyPr/>
        <a:lstStyle/>
        <a:p>
          <a:r>
            <a:rPr lang="en-US" dirty="0"/>
            <a:t>Data analysis (TRAI reports, surveys, public data)</a:t>
          </a:r>
        </a:p>
      </dgm:t>
    </dgm:pt>
    <dgm:pt modelId="{81C845B5-E20C-4F9A-84FC-C1B0145803E4}" type="parTrans" cxnId="{10973FE3-71C5-42C2-B4B5-85AB549B0EA3}">
      <dgm:prSet/>
      <dgm:spPr/>
      <dgm:t>
        <a:bodyPr/>
        <a:lstStyle/>
        <a:p>
          <a:endParaRPr lang="en-US"/>
        </a:p>
      </dgm:t>
    </dgm:pt>
    <dgm:pt modelId="{0CB3B849-42C7-4E4F-AB90-40C10B725735}" type="sibTrans" cxnId="{10973FE3-71C5-42C2-B4B5-85AB549B0EA3}">
      <dgm:prSet/>
      <dgm:spPr/>
      <dgm:t>
        <a:bodyPr/>
        <a:lstStyle/>
        <a:p>
          <a:endParaRPr lang="en-US"/>
        </a:p>
      </dgm:t>
    </dgm:pt>
    <dgm:pt modelId="{B8957509-23CF-4560-8C66-D016C50D8953}">
      <dgm:prSet/>
      <dgm:spPr/>
      <dgm:t>
        <a:bodyPr/>
        <a:lstStyle/>
        <a:p>
          <a:r>
            <a:rPr lang="en-US"/>
            <a:t>Statistical models (linear regression, time series analysis)</a:t>
          </a:r>
        </a:p>
      </dgm:t>
    </dgm:pt>
    <dgm:pt modelId="{DCD4AC5D-8AA0-4940-9A10-FE7024A8503B}" type="parTrans" cxnId="{B848B564-2083-4F2A-8082-8C65E7F29635}">
      <dgm:prSet/>
      <dgm:spPr/>
      <dgm:t>
        <a:bodyPr/>
        <a:lstStyle/>
        <a:p>
          <a:endParaRPr lang="en-US"/>
        </a:p>
      </dgm:t>
    </dgm:pt>
    <dgm:pt modelId="{E2FD09C2-284A-4FAC-B0CC-497E708330FC}" type="sibTrans" cxnId="{B848B564-2083-4F2A-8082-8C65E7F29635}">
      <dgm:prSet/>
      <dgm:spPr/>
      <dgm:t>
        <a:bodyPr/>
        <a:lstStyle/>
        <a:p>
          <a:endParaRPr lang="en-US"/>
        </a:p>
      </dgm:t>
    </dgm:pt>
    <dgm:pt modelId="{37690282-514F-45A1-BC90-2D4075E460FB}">
      <dgm:prSet/>
      <dgm:spPr/>
      <dgm:t>
        <a:bodyPr/>
        <a:lstStyle/>
        <a:p>
          <a:r>
            <a:rPr lang="en-US" dirty="0"/>
            <a:t>⁠Proxy for BPL populations: Rural subscriber data as a representation of individuals below the poverty line.</a:t>
          </a:r>
        </a:p>
      </dgm:t>
    </dgm:pt>
    <dgm:pt modelId="{F944292D-3B73-41A9-9691-5FFDF9FDD551}" type="parTrans" cxnId="{58F9186B-D462-4507-825B-FA6659001062}">
      <dgm:prSet/>
      <dgm:spPr/>
      <dgm:t>
        <a:bodyPr/>
        <a:lstStyle/>
        <a:p>
          <a:endParaRPr lang="en-US"/>
        </a:p>
      </dgm:t>
    </dgm:pt>
    <dgm:pt modelId="{EED2D15F-DEBC-4FD4-8D60-96DD1DE9A1EB}" type="sibTrans" cxnId="{58F9186B-D462-4507-825B-FA6659001062}">
      <dgm:prSet/>
      <dgm:spPr/>
      <dgm:t>
        <a:bodyPr/>
        <a:lstStyle/>
        <a:p>
          <a:endParaRPr lang="en-US"/>
        </a:p>
      </dgm:t>
    </dgm:pt>
    <dgm:pt modelId="{3AA6DCA4-A334-4DB8-90AC-2B44AB3C97FC}">
      <dgm:prSet/>
      <dgm:spPr/>
      <dgm:t>
        <a:bodyPr/>
        <a:lstStyle/>
        <a:p>
          <a:r>
            <a:rPr lang="en-US" dirty="0"/>
            <a:t>⁠Visual aids: Graphs and charts to illustrate trends in subscriber growth and network performance</a:t>
          </a:r>
        </a:p>
      </dgm:t>
    </dgm:pt>
    <dgm:pt modelId="{F329D2D6-8507-4598-B87C-CF78D9402228}" type="parTrans" cxnId="{137C5B76-97B1-49E4-B8A4-4A1D753FA9F1}">
      <dgm:prSet/>
      <dgm:spPr/>
      <dgm:t>
        <a:bodyPr/>
        <a:lstStyle/>
        <a:p>
          <a:endParaRPr lang="en-US"/>
        </a:p>
      </dgm:t>
    </dgm:pt>
    <dgm:pt modelId="{8E0869D5-6160-4641-8C55-CDA728254FC6}" type="sibTrans" cxnId="{137C5B76-97B1-49E4-B8A4-4A1D753FA9F1}">
      <dgm:prSet/>
      <dgm:spPr/>
      <dgm:t>
        <a:bodyPr/>
        <a:lstStyle/>
        <a:p>
          <a:endParaRPr lang="en-US"/>
        </a:p>
      </dgm:t>
    </dgm:pt>
    <dgm:pt modelId="{C5E4F436-45C2-994F-9993-74729D9B8739}" type="pres">
      <dgm:prSet presAssocID="{56F4D5A1-EBB9-4E04-8878-59FA7EB18E22}" presName="Name0" presStyleCnt="0">
        <dgm:presLayoutVars>
          <dgm:dir/>
          <dgm:animLvl val="lvl"/>
          <dgm:resizeHandles val="exact"/>
        </dgm:presLayoutVars>
      </dgm:prSet>
      <dgm:spPr/>
    </dgm:pt>
    <dgm:pt modelId="{16A13849-7514-6B4E-B281-35EDBA999B5F}" type="pres">
      <dgm:prSet presAssocID="{3AA6DCA4-A334-4DB8-90AC-2B44AB3C97FC}" presName="boxAndChildren" presStyleCnt="0"/>
      <dgm:spPr/>
    </dgm:pt>
    <dgm:pt modelId="{C9F627AF-247F-4843-8DFD-9A9657C9750F}" type="pres">
      <dgm:prSet presAssocID="{3AA6DCA4-A334-4DB8-90AC-2B44AB3C97FC}" presName="parentTextBox" presStyleLbl="node1" presStyleIdx="0" presStyleCnt="3"/>
      <dgm:spPr/>
    </dgm:pt>
    <dgm:pt modelId="{E7F9D578-6C31-1B45-9D33-296517D4531C}" type="pres">
      <dgm:prSet presAssocID="{EED2D15F-DEBC-4FD4-8D60-96DD1DE9A1EB}" presName="sp" presStyleCnt="0"/>
      <dgm:spPr/>
    </dgm:pt>
    <dgm:pt modelId="{B0AB4DF7-1196-4B44-8251-4C1267AC482A}" type="pres">
      <dgm:prSet presAssocID="{37690282-514F-45A1-BC90-2D4075E460FB}" presName="arrowAndChildren" presStyleCnt="0"/>
      <dgm:spPr/>
    </dgm:pt>
    <dgm:pt modelId="{98EC639A-8553-8E43-A4D9-07831096425F}" type="pres">
      <dgm:prSet presAssocID="{37690282-514F-45A1-BC90-2D4075E460FB}" presName="parentTextArrow" presStyleLbl="node1" presStyleIdx="1" presStyleCnt="3"/>
      <dgm:spPr/>
    </dgm:pt>
    <dgm:pt modelId="{1F7324AA-2A0B-9941-A0D8-0454B5A9B908}" type="pres">
      <dgm:prSet presAssocID="{7FA6C00E-09C7-4526-96B0-DBD42C10279D}" presName="sp" presStyleCnt="0"/>
      <dgm:spPr/>
    </dgm:pt>
    <dgm:pt modelId="{FADF3282-6E28-9341-B3EB-62BC4197E1DC}" type="pres">
      <dgm:prSet presAssocID="{E4EEEA1F-E6CE-486B-AC57-17DE201F5FB0}" presName="arrowAndChildren" presStyleCnt="0"/>
      <dgm:spPr/>
    </dgm:pt>
    <dgm:pt modelId="{1290A29C-0B0C-2F4C-B8B9-1777781F3CD5}" type="pres">
      <dgm:prSet presAssocID="{E4EEEA1F-E6CE-486B-AC57-17DE201F5FB0}" presName="parentTextArrow" presStyleLbl="node1" presStyleIdx="1" presStyleCnt="3"/>
      <dgm:spPr/>
    </dgm:pt>
    <dgm:pt modelId="{3E782D52-092B-D043-A4B7-DDF465C168D5}" type="pres">
      <dgm:prSet presAssocID="{E4EEEA1F-E6CE-486B-AC57-17DE201F5FB0}" presName="arrow" presStyleLbl="node1" presStyleIdx="2" presStyleCnt="3"/>
      <dgm:spPr/>
    </dgm:pt>
    <dgm:pt modelId="{F22B5DB4-77A0-DB47-B9F1-167699C70D23}" type="pres">
      <dgm:prSet presAssocID="{E4EEEA1F-E6CE-486B-AC57-17DE201F5FB0}" presName="descendantArrow" presStyleCnt="0"/>
      <dgm:spPr/>
    </dgm:pt>
    <dgm:pt modelId="{B0DF229F-F253-3344-B10B-3F07DFAF412E}" type="pres">
      <dgm:prSet presAssocID="{C328EAB6-8C6D-432E-9793-DAC71E4818A9}" presName="childTextArrow" presStyleLbl="fgAccFollowNode1" presStyleIdx="0" presStyleCnt="3">
        <dgm:presLayoutVars>
          <dgm:bulletEnabled val="1"/>
        </dgm:presLayoutVars>
      </dgm:prSet>
      <dgm:spPr/>
    </dgm:pt>
    <dgm:pt modelId="{D096C3FE-D6AC-764D-A659-A59E54F882AC}" type="pres">
      <dgm:prSet presAssocID="{165C7E3F-8549-4765-99F7-DF7340CB1B9E}" presName="childTextArrow" presStyleLbl="fgAccFollowNode1" presStyleIdx="1" presStyleCnt="3">
        <dgm:presLayoutVars>
          <dgm:bulletEnabled val="1"/>
        </dgm:presLayoutVars>
      </dgm:prSet>
      <dgm:spPr/>
    </dgm:pt>
    <dgm:pt modelId="{6294648F-82A1-9346-B1AC-A94DE2344A70}" type="pres">
      <dgm:prSet presAssocID="{B8957509-23CF-4560-8C66-D016C50D8953}" presName="childTextArrow" presStyleLbl="fgAccFollowNode1" presStyleIdx="2" presStyleCnt="3">
        <dgm:presLayoutVars>
          <dgm:bulletEnabled val="1"/>
        </dgm:presLayoutVars>
      </dgm:prSet>
      <dgm:spPr/>
    </dgm:pt>
  </dgm:ptLst>
  <dgm:cxnLst>
    <dgm:cxn modelId="{ED4C2221-5E20-4C7C-A83A-9FA6FDDDBA63}" srcId="{E4EEEA1F-E6CE-486B-AC57-17DE201F5FB0}" destId="{C328EAB6-8C6D-432E-9793-DAC71E4818A9}" srcOrd="0" destOrd="0" parTransId="{FFF27E05-8F7F-4B5E-B940-2BD97024AC61}" sibTransId="{341D87A0-865C-4ED8-9DDC-E8CBEEF2D5A3}"/>
    <dgm:cxn modelId="{FB259225-E384-EF42-A4DF-4D2B4D8ADCC2}" type="presOf" srcId="{B8957509-23CF-4560-8C66-D016C50D8953}" destId="{6294648F-82A1-9346-B1AC-A94DE2344A70}" srcOrd="0" destOrd="0" presId="urn:microsoft.com/office/officeart/2005/8/layout/process4"/>
    <dgm:cxn modelId="{944B002A-3C1A-D344-B1E0-60093C478EC6}" type="presOf" srcId="{E4EEEA1F-E6CE-486B-AC57-17DE201F5FB0}" destId="{1290A29C-0B0C-2F4C-B8B9-1777781F3CD5}" srcOrd="0" destOrd="0" presId="urn:microsoft.com/office/officeart/2005/8/layout/process4"/>
    <dgm:cxn modelId="{45353441-AEF7-F243-A905-06005E2009F9}" type="presOf" srcId="{3AA6DCA4-A334-4DB8-90AC-2B44AB3C97FC}" destId="{C9F627AF-247F-4843-8DFD-9A9657C9750F}" srcOrd="0" destOrd="0" presId="urn:microsoft.com/office/officeart/2005/8/layout/process4"/>
    <dgm:cxn modelId="{B848B564-2083-4F2A-8082-8C65E7F29635}" srcId="{E4EEEA1F-E6CE-486B-AC57-17DE201F5FB0}" destId="{B8957509-23CF-4560-8C66-D016C50D8953}" srcOrd="2" destOrd="0" parTransId="{DCD4AC5D-8AA0-4940-9A10-FE7024A8503B}" sibTransId="{E2FD09C2-284A-4FAC-B0CC-497E708330FC}"/>
    <dgm:cxn modelId="{58F9186B-D462-4507-825B-FA6659001062}" srcId="{56F4D5A1-EBB9-4E04-8878-59FA7EB18E22}" destId="{37690282-514F-45A1-BC90-2D4075E460FB}" srcOrd="1" destOrd="0" parTransId="{F944292D-3B73-41A9-9691-5FFDF9FDD551}" sibTransId="{EED2D15F-DEBC-4FD4-8D60-96DD1DE9A1EB}"/>
    <dgm:cxn modelId="{137C5B76-97B1-49E4-B8A4-4A1D753FA9F1}" srcId="{56F4D5A1-EBB9-4E04-8878-59FA7EB18E22}" destId="{3AA6DCA4-A334-4DB8-90AC-2B44AB3C97FC}" srcOrd="2" destOrd="0" parTransId="{F329D2D6-8507-4598-B87C-CF78D9402228}" sibTransId="{8E0869D5-6160-4641-8C55-CDA728254FC6}"/>
    <dgm:cxn modelId="{0BF34278-D0B0-464A-A3B3-860715E96F7F}" type="presOf" srcId="{56F4D5A1-EBB9-4E04-8878-59FA7EB18E22}" destId="{C5E4F436-45C2-994F-9993-74729D9B8739}" srcOrd="0" destOrd="0" presId="urn:microsoft.com/office/officeart/2005/8/layout/process4"/>
    <dgm:cxn modelId="{AEFF4989-D8AB-C54C-8EFA-BCE56E59E8EB}" type="presOf" srcId="{E4EEEA1F-E6CE-486B-AC57-17DE201F5FB0}" destId="{3E782D52-092B-D043-A4B7-DDF465C168D5}" srcOrd="1" destOrd="0" presId="urn:microsoft.com/office/officeart/2005/8/layout/process4"/>
    <dgm:cxn modelId="{10D799A0-0BFD-904C-A30C-0AB42A2C9E17}" type="presOf" srcId="{165C7E3F-8549-4765-99F7-DF7340CB1B9E}" destId="{D096C3FE-D6AC-764D-A659-A59E54F882AC}" srcOrd="0" destOrd="0" presId="urn:microsoft.com/office/officeart/2005/8/layout/process4"/>
    <dgm:cxn modelId="{4C2EEDA6-CE55-6A40-AC60-44AD930F3EF7}" type="presOf" srcId="{C328EAB6-8C6D-432E-9793-DAC71E4818A9}" destId="{B0DF229F-F253-3344-B10B-3F07DFAF412E}" srcOrd="0" destOrd="0" presId="urn:microsoft.com/office/officeart/2005/8/layout/process4"/>
    <dgm:cxn modelId="{13A24AAE-010A-42D4-8D21-66B76B6A9692}" srcId="{56F4D5A1-EBB9-4E04-8878-59FA7EB18E22}" destId="{E4EEEA1F-E6CE-486B-AC57-17DE201F5FB0}" srcOrd="0" destOrd="0" parTransId="{3E9D17C0-F58A-47EF-990F-A7E1422B0E25}" sibTransId="{7FA6C00E-09C7-4526-96B0-DBD42C10279D}"/>
    <dgm:cxn modelId="{10973FE3-71C5-42C2-B4B5-85AB549B0EA3}" srcId="{E4EEEA1F-E6CE-486B-AC57-17DE201F5FB0}" destId="{165C7E3F-8549-4765-99F7-DF7340CB1B9E}" srcOrd="1" destOrd="0" parTransId="{81C845B5-E20C-4F9A-84FC-C1B0145803E4}" sibTransId="{0CB3B849-42C7-4E4F-AB90-40C10B725735}"/>
    <dgm:cxn modelId="{65F3BAFA-4499-2642-AD2E-079B92B48D67}" type="presOf" srcId="{37690282-514F-45A1-BC90-2D4075E460FB}" destId="{98EC639A-8553-8E43-A4D9-07831096425F}" srcOrd="0" destOrd="0" presId="urn:microsoft.com/office/officeart/2005/8/layout/process4"/>
    <dgm:cxn modelId="{E94829C3-C8C1-5044-901B-EFD241C20067}" type="presParOf" srcId="{C5E4F436-45C2-994F-9993-74729D9B8739}" destId="{16A13849-7514-6B4E-B281-35EDBA999B5F}" srcOrd="0" destOrd="0" presId="urn:microsoft.com/office/officeart/2005/8/layout/process4"/>
    <dgm:cxn modelId="{681E8871-D6AA-A444-AF6B-A74C8106CD9A}" type="presParOf" srcId="{16A13849-7514-6B4E-B281-35EDBA999B5F}" destId="{C9F627AF-247F-4843-8DFD-9A9657C9750F}" srcOrd="0" destOrd="0" presId="urn:microsoft.com/office/officeart/2005/8/layout/process4"/>
    <dgm:cxn modelId="{58034835-DD09-7C46-A1A7-4910FC0E5B5C}" type="presParOf" srcId="{C5E4F436-45C2-994F-9993-74729D9B8739}" destId="{E7F9D578-6C31-1B45-9D33-296517D4531C}" srcOrd="1" destOrd="0" presId="urn:microsoft.com/office/officeart/2005/8/layout/process4"/>
    <dgm:cxn modelId="{7E64C078-A0B5-8D4D-8ED1-044060AC888F}" type="presParOf" srcId="{C5E4F436-45C2-994F-9993-74729D9B8739}" destId="{B0AB4DF7-1196-4B44-8251-4C1267AC482A}" srcOrd="2" destOrd="0" presId="urn:microsoft.com/office/officeart/2005/8/layout/process4"/>
    <dgm:cxn modelId="{B34B71D3-B1B3-7649-A7DD-12F64BBB22C3}" type="presParOf" srcId="{B0AB4DF7-1196-4B44-8251-4C1267AC482A}" destId="{98EC639A-8553-8E43-A4D9-07831096425F}" srcOrd="0" destOrd="0" presId="urn:microsoft.com/office/officeart/2005/8/layout/process4"/>
    <dgm:cxn modelId="{EBA2E0C8-7727-F446-AC6D-BCB2FAC10C37}" type="presParOf" srcId="{C5E4F436-45C2-994F-9993-74729D9B8739}" destId="{1F7324AA-2A0B-9941-A0D8-0454B5A9B908}" srcOrd="3" destOrd="0" presId="urn:microsoft.com/office/officeart/2005/8/layout/process4"/>
    <dgm:cxn modelId="{D83E2FB3-D9E0-354C-9F44-B4C00D4A3038}" type="presParOf" srcId="{C5E4F436-45C2-994F-9993-74729D9B8739}" destId="{FADF3282-6E28-9341-B3EB-62BC4197E1DC}" srcOrd="4" destOrd="0" presId="urn:microsoft.com/office/officeart/2005/8/layout/process4"/>
    <dgm:cxn modelId="{EB8A6C3D-69C7-C04B-8B2C-1D3C4854C5F0}" type="presParOf" srcId="{FADF3282-6E28-9341-B3EB-62BC4197E1DC}" destId="{1290A29C-0B0C-2F4C-B8B9-1777781F3CD5}" srcOrd="0" destOrd="0" presId="urn:microsoft.com/office/officeart/2005/8/layout/process4"/>
    <dgm:cxn modelId="{534D916E-CE7E-1447-B5FE-D7F16E37756B}" type="presParOf" srcId="{FADF3282-6E28-9341-B3EB-62BC4197E1DC}" destId="{3E782D52-092B-D043-A4B7-DDF465C168D5}" srcOrd="1" destOrd="0" presId="urn:microsoft.com/office/officeart/2005/8/layout/process4"/>
    <dgm:cxn modelId="{3D8E194C-F253-DE48-8356-6B28D9B2871C}" type="presParOf" srcId="{FADF3282-6E28-9341-B3EB-62BC4197E1DC}" destId="{F22B5DB4-77A0-DB47-B9F1-167699C70D23}" srcOrd="2" destOrd="0" presId="urn:microsoft.com/office/officeart/2005/8/layout/process4"/>
    <dgm:cxn modelId="{B6DCBE2C-F8C3-8548-904C-EAE0410B6667}" type="presParOf" srcId="{F22B5DB4-77A0-DB47-B9F1-167699C70D23}" destId="{B0DF229F-F253-3344-B10B-3F07DFAF412E}" srcOrd="0" destOrd="0" presId="urn:microsoft.com/office/officeart/2005/8/layout/process4"/>
    <dgm:cxn modelId="{668EEDD0-2E72-EF44-981A-37E31E1E5F83}" type="presParOf" srcId="{F22B5DB4-77A0-DB47-B9F1-167699C70D23}" destId="{D096C3FE-D6AC-764D-A659-A59E54F882AC}" srcOrd="1" destOrd="0" presId="urn:microsoft.com/office/officeart/2005/8/layout/process4"/>
    <dgm:cxn modelId="{A0ECC9AB-8BF3-B14B-B013-5106D6CE063D}" type="presParOf" srcId="{F22B5DB4-77A0-DB47-B9F1-167699C70D23}" destId="{6294648F-82A1-9346-B1AC-A94DE2344A70}" srcOrd="2"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C33265-F497-194D-9F07-549EC766EA49}" type="doc">
      <dgm:prSet loTypeId="urn:microsoft.com/office/officeart/2005/8/layout/process5" loCatId="list" qsTypeId="urn:microsoft.com/office/officeart/2005/8/quickstyle/simple1" qsCatId="simple" csTypeId="urn:microsoft.com/office/officeart/2005/8/colors/accent3_1" csCatId="accent3" phldr="1"/>
      <dgm:spPr/>
      <dgm:t>
        <a:bodyPr/>
        <a:lstStyle/>
        <a:p>
          <a:endParaRPr lang="en-GB"/>
        </a:p>
      </dgm:t>
    </dgm:pt>
    <dgm:pt modelId="{8F1C2072-57DA-1B4A-94D4-1181C9ACC735}">
      <dgm:prSet phldrT="[Text]"/>
      <dgm:spPr/>
      <dgm:t>
        <a:bodyPr/>
        <a:lstStyle/>
        <a:p>
          <a:r>
            <a:rPr lang="en-GB" dirty="0"/>
            <a:t>Data Acquisition </a:t>
          </a:r>
        </a:p>
        <a:p>
          <a:r>
            <a:rPr lang="en-GB" dirty="0"/>
            <a:t>- TRAI reports </a:t>
          </a:r>
        </a:p>
        <a:p>
          <a:r>
            <a:rPr lang="en-GB" dirty="0"/>
            <a:t>- Data surveys</a:t>
          </a:r>
        </a:p>
        <a:p>
          <a:r>
            <a:rPr lang="en-GB" dirty="0"/>
            <a:t>- Public datasets</a:t>
          </a:r>
        </a:p>
      </dgm:t>
    </dgm:pt>
    <dgm:pt modelId="{DC909747-4841-0747-A014-84DDF84E15D6}" type="parTrans" cxnId="{4BAFE738-2E60-8744-9E75-417B2D01A8C9}">
      <dgm:prSet/>
      <dgm:spPr/>
      <dgm:t>
        <a:bodyPr/>
        <a:lstStyle/>
        <a:p>
          <a:endParaRPr lang="en-GB"/>
        </a:p>
      </dgm:t>
    </dgm:pt>
    <dgm:pt modelId="{D4F58BD8-3FF7-E545-B4D5-B30ADCDAAEED}" type="sibTrans" cxnId="{4BAFE738-2E60-8744-9E75-417B2D01A8C9}">
      <dgm:prSet/>
      <dgm:spPr/>
      <dgm:t>
        <a:bodyPr/>
        <a:lstStyle/>
        <a:p>
          <a:endParaRPr lang="en-GB"/>
        </a:p>
      </dgm:t>
    </dgm:pt>
    <dgm:pt modelId="{88DE2BA0-459A-1547-8827-AF7FAC563461}">
      <dgm:prSet phldrT="[Text]"/>
      <dgm:spPr/>
      <dgm:t>
        <a:bodyPr/>
        <a:lstStyle/>
        <a:p>
          <a:r>
            <a:rPr lang="en-GB" dirty="0"/>
            <a:t>Data Integration and cleaning </a:t>
          </a:r>
        </a:p>
        <a:p>
          <a:r>
            <a:rPr lang="en-GB" dirty="0"/>
            <a:t>- Standardize data formats</a:t>
          </a:r>
        </a:p>
        <a:p>
          <a:r>
            <a:rPr lang="en-GB" dirty="0"/>
            <a:t>- Handle missing data</a:t>
          </a:r>
        </a:p>
      </dgm:t>
    </dgm:pt>
    <dgm:pt modelId="{C037E1B0-C22E-4244-B63D-83FDB8E9EA81}" type="parTrans" cxnId="{B96A7BFD-6DE3-A844-A3E3-DD50AF16C64D}">
      <dgm:prSet/>
      <dgm:spPr/>
      <dgm:t>
        <a:bodyPr/>
        <a:lstStyle/>
        <a:p>
          <a:endParaRPr lang="en-GB"/>
        </a:p>
      </dgm:t>
    </dgm:pt>
    <dgm:pt modelId="{26456804-2D1E-FF4C-BBCA-54CC2F7AA6FA}" type="sibTrans" cxnId="{B96A7BFD-6DE3-A844-A3E3-DD50AF16C64D}">
      <dgm:prSet/>
      <dgm:spPr/>
      <dgm:t>
        <a:bodyPr/>
        <a:lstStyle/>
        <a:p>
          <a:endParaRPr lang="en-GB"/>
        </a:p>
      </dgm:t>
    </dgm:pt>
    <dgm:pt modelId="{6FFFD9EC-82E0-244E-8740-ED9C56944C53}">
      <dgm:prSet phldrT="[Text]"/>
      <dgm:spPr/>
      <dgm:t>
        <a:bodyPr/>
        <a:lstStyle/>
        <a:p>
          <a:r>
            <a:rPr lang="en-GB" dirty="0"/>
            <a:t>Preliminary Data Analysis</a:t>
          </a:r>
        </a:p>
        <a:p>
          <a:r>
            <a:rPr lang="en-GB" dirty="0"/>
            <a:t>-Descriptive stats</a:t>
          </a:r>
        </a:p>
        <a:p>
          <a:r>
            <a:rPr lang="en-GB" dirty="0"/>
            <a:t>- Initial insights</a:t>
          </a:r>
        </a:p>
      </dgm:t>
    </dgm:pt>
    <dgm:pt modelId="{9E9E8DBB-F56B-664F-BA8C-B261F7D88A16}" type="parTrans" cxnId="{1F65FF0C-79F9-8D4A-A823-764A9A60EB15}">
      <dgm:prSet/>
      <dgm:spPr/>
      <dgm:t>
        <a:bodyPr/>
        <a:lstStyle/>
        <a:p>
          <a:endParaRPr lang="en-GB"/>
        </a:p>
      </dgm:t>
    </dgm:pt>
    <dgm:pt modelId="{2E123EA7-35C3-D241-A799-2FB3B237653C}" type="sibTrans" cxnId="{1F65FF0C-79F9-8D4A-A823-764A9A60EB15}">
      <dgm:prSet/>
      <dgm:spPr/>
      <dgm:t>
        <a:bodyPr/>
        <a:lstStyle/>
        <a:p>
          <a:endParaRPr lang="en-GB"/>
        </a:p>
      </dgm:t>
    </dgm:pt>
    <dgm:pt modelId="{4289F3CB-C50E-6E40-9536-33B071E13A00}">
      <dgm:prSet phldrT="[Text]"/>
      <dgm:spPr/>
      <dgm:t>
        <a:bodyPr/>
        <a:lstStyle/>
        <a:p>
          <a:r>
            <a:rPr lang="en-GB" dirty="0"/>
            <a:t>Advanced Statistical Analysis</a:t>
          </a:r>
        </a:p>
        <a:p>
          <a:r>
            <a:rPr lang="en-GB" dirty="0"/>
            <a:t>-Difference-in-Differences</a:t>
          </a:r>
        </a:p>
        <a:p>
          <a:r>
            <a:rPr lang="en-GB" dirty="0"/>
            <a:t>- Regression Models</a:t>
          </a:r>
        </a:p>
      </dgm:t>
    </dgm:pt>
    <dgm:pt modelId="{EEBCF2AE-0393-F84E-A8EE-74ECB88FF53F}" type="parTrans" cxnId="{94A5753E-6CBE-C346-8F07-512629082B86}">
      <dgm:prSet/>
      <dgm:spPr/>
      <dgm:t>
        <a:bodyPr/>
        <a:lstStyle/>
        <a:p>
          <a:endParaRPr lang="en-GB"/>
        </a:p>
      </dgm:t>
    </dgm:pt>
    <dgm:pt modelId="{A9707C37-EF75-4246-8A45-ECF433D3D68F}" type="sibTrans" cxnId="{94A5753E-6CBE-C346-8F07-512629082B86}">
      <dgm:prSet/>
      <dgm:spPr/>
      <dgm:t>
        <a:bodyPr/>
        <a:lstStyle/>
        <a:p>
          <a:endParaRPr lang="en-GB"/>
        </a:p>
      </dgm:t>
    </dgm:pt>
    <dgm:pt modelId="{92F6AA76-092A-F742-925E-9343A884DF3A}">
      <dgm:prSet phldrT="[Text]"/>
      <dgm:spPr/>
      <dgm:t>
        <a:bodyPr/>
        <a:lstStyle/>
        <a:p>
          <a:r>
            <a:rPr lang="en-GB" dirty="0"/>
            <a:t>Model Refinement and validation</a:t>
          </a:r>
        </a:p>
        <a:p>
          <a:r>
            <a:rPr lang="en-GB" dirty="0"/>
            <a:t>- Update models based on data trends</a:t>
          </a:r>
        </a:p>
      </dgm:t>
    </dgm:pt>
    <dgm:pt modelId="{BCAD4F55-28FE-7C4A-93BE-1E620EE0C464}" type="parTrans" cxnId="{75C1AD08-B4AF-9E4A-8BF4-FCE0E76B7494}">
      <dgm:prSet/>
      <dgm:spPr/>
      <dgm:t>
        <a:bodyPr/>
        <a:lstStyle/>
        <a:p>
          <a:endParaRPr lang="en-GB"/>
        </a:p>
      </dgm:t>
    </dgm:pt>
    <dgm:pt modelId="{C8E3E1F7-F25F-4E4C-AF62-36F51FA21B45}" type="sibTrans" cxnId="{75C1AD08-B4AF-9E4A-8BF4-FCE0E76B7494}">
      <dgm:prSet/>
      <dgm:spPr/>
      <dgm:t>
        <a:bodyPr/>
        <a:lstStyle/>
        <a:p>
          <a:endParaRPr lang="en-GB"/>
        </a:p>
      </dgm:t>
    </dgm:pt>
    <dgm:pt modelId="{9DD38D07-57A2-2A4C-82BB-8918FB91CA2C}">
      <dgm:prSet phldrT="[Text]"/>
      <dgm:spPr/>
      <dgm:t>
        <a:bodyPr/>
        <a:lstStyle/>
        <a:p>
          <a:r>
            <a:rPr lang="en-GB" dirty="0"/>
            <a:t>Final Analysis &amp; Report Preparation </a:t>
          </a:r>
        </a:p>
        <a:p>
          <a:r>
            <a:rPr lang="en-GB" dirty="0"/>
            <a:t>- Compile findings</a:t>
          </a:r>
        </a:p>
        <a:p>
          <a:r>
            <a:rPr lang="en-GB" dirty="0"/>
            <a:t>- Finalize report</a:t>
          </a:r>
        </a:p>
        <a:p>
          <a:r>
            <a:rPr lang="en-GB" dirty="0"/>
            <a:t>- Prepare presentations </a:t>
          </a:r>
        </a:p>
      </dgm:t>
    </dgm:pt>
    <dgm:pt modelId="{F2CE5527-0114-D24F-AE1F-EE3048677880}" type="parTrans" cxnId="{046654D5-7692-5B4D-BEA6-072450BB7CDE}">
      <dgm:prSet/>
      <dgm:spPr/>
      <dgm:t>
        <a:bodyPr/>
        <a:lstStyle/>
        <a:p>
          <a:endParaRPr lang="en-GB"/>
        </a:p>
      </dgm:t>
    </dgm:pt>
    <dgm:pt modelId="{C1331228-6179-0C4F-ADDD-4300C4484594}" type="sibTrans" cxnId="{046654D5-7692-5B4D-BEA6-072450BB7CDE}">
      <dgm:prSet/>
      <dgm:spPr/>
      <dgm:t>
        <a:bodyPr/>
        <a:lstStyle/>
        <a:p>
          <a:endParaRPr lang="en-GB"/>
        </a:p>
      </dgm:t>
    </dgm:pt>
    <dgm:pt modelId="{AE9F33D5-0658-8045-9B82-5C78219D7215}" type="pres">
      <dgm:prSet presAssocID="{6CC33265-F497-194D-9F07-549EC766EA49}" presName="diagram" presStyleCnt="0">
        <dgm:presLayoutVars>
          <dgm:dir/>
          <dgm:resizeHandles val="exact"/>
        </dgm:presLayoutVars>
      </dgm:prSet>
      <dgm:spPr/>
    </dgm:pt>
    <dgm:pt modelId="{6E5F86C0-2203-7140-A09D-215E305F5304}" type="pres">
      <dgm:prSet presAssocID="{8F1C2072-57DA-1B4A-94D4-1181C9ACC735}" presName="node" presStyleLbl="node1" presStyleIdx="0" presStyleCnt="6">
        <dgm:presLayoutVars>
          <dgm:bulletEnabled val="1"/>
        </dgm:presLayoutVars>
      </dgm:prSet>
      <dgm:spPr/>
    </dgm:pt>
    <dgm:pt modelId="{533D6B18-A4D2-2A44-A107-70B099613DE1}" type="pres">
      <dgm:prSet presAssocID="{D4F58BD8-3FF7-E545-B4D5-B30ADCDAAEED}" presName="sibTrans" presStyleLbl="sibTrans2D1" presStyleIdx="0" presStyleCnt="5"/>
      <dgm:spPr/>
    </dgm:pt>
    <dgm:pt modelId="{3885D11E-1FE8-6B49-8EF5-4D29A45E77B8}" type="pres">
      <dgm:prSet presAssocID="{D4F58BD8-3FF7-E545-B4D5-B30ADCDAAEED}" presName="connectorText" presStyleLbl="sibTrans2D1" presStyleIdx="0" presStyleCnt="5"/>
      <dgm:spPr/>
    </dgm:pt>
    <dgm:pt modelId="{900C4FCA-DAD3-3F40-8332-12BC7531F40B}" type="pres">
      <dgm:prSet presAssocID="{88DE2BA0-459A-1547-8827-AF7FAC563461}" presName="node" presStyleLbl="node1" presStyleIdx="1" presStyleCnt="6">
        <dgm:presLayoutVars>
          <dgm:bulletEnabled val="1"/>
        </dgm:presLayoutVars>
      </dgm:prSet>
      <dgm:spPr/>
    </dgm:pt>
    <dgm:pt modelId="{7323CD7C-2BE7-7043-9CF4-83DFAE43B838}" type="pres">
      <dgm:prSet presAssocID="{26456804-2D1E-FF4C-BBCA-54CC2F7AA6FA}" presName="sibTrans" presStyleLbl="sibTrans2D1" presStyleIdx="1" presStyleCnt="5"/>
      <dgm:spPr/>
    </dgm:pt>
    <dgm:pt modelId="{37605954-1F77-3942-997B-A119E77B612D}" type="pres">
      <dgm:prSet presAssocID="{26456804-2D1E-FF4C-BBCA-54CC2F7AA6FA}" presName="connectorText" presStyleLbl="sibTrans2D1" presStyleIdx="1" presStyleCnt="5"/>
      <dgm:spPr/>
    </dgm:pt>
    <dgm:pt modelId="{89732687-FA5A-304B-A3CA-36E64618A4FC}" type="pres">
      <dgm:prSet presAssocID="{6FFFD9EC-82E0-244E-8740-ED9C56944C53}" presName="node" presStyleLbl="node1" presStyleIdx="2" presStyleCnt="6">
        <dgm:presLayoutVars>
          <dgm:bulletEnabled val="1"/>
        </dgm:presLayoutVars>
      </dgm:prSet>
      <dgm:spPr/>
    </dgm:pt>
    <dgm:pt modelId="{F925A484-F117-6C48-8E43-72B218F55C38}" type="pres">
      <dgm:prSet presAssocID="{2E123EA7-35C3-D241-A799-2FB3B237653C}" presName="sibTrans" presStyleLbl="sibTrans2D1" presStyleIdx="2" presStyleCnt="5"/>
      <dgm:spPr/>
    </dgm:pt>
    <dgm:pt modelId="{B3F4022E-B79F-B341-B77B-FE917F0841E6}" type="pres">
      <dgm:prSet presAssocID="{2E123EA7-35C3-D241-A799-2FB3B237653C}" presName="connectorText" presStyleLbl="sibTrans2D1" presStyleIdx="2" presStyleCnt="5"/>
      <dgm:spPr/>
    </dgm:pt>
    <dgm:pt modelId="{D8DFA7F1-213B-554D-952C-678F0033BAAA}" type="pres">
      <dgm:prSet presAssocID="{4289F3CB-C50E-6E40-9536-33B071E13A00}" presName="node" presStyleLbl="node1" presStyleIdx="3" presStyleCnt="6">
        <dgm:presLayoutVars>
          <dgm:bulletEnabled val="1"/>
        </dgm:presLayoutVars>
      </dgm:prSet>
      <dgm:spPr/>
    </dgm:pt>
    <dgm:pt modelId="{90340B79-0CAD-6041-8098-1A3BF22942F7}" type="pres">
      <dgm:prSet presAssocID="{A9707C37-EF75-4246-8A45-ECF433D3D68F}" presName="sibTrans" presStyleLbl="sibTrans2D1" presStyleIdx="3" presStyleCnt="5"/>
      <dgm:spPr/>
    </dgm:pt>
    <dgm:pt modelId="{037B9347-F358-B246-AF6A-DA5C5A65C0B5}" type="pres">
      <dgm:prSet presAssocID="{A9707C37-EF75-4246-8A45-ECF433D3D68F}" presName="connectorText" presStyleLbl="sibTrans2D1" presStyleIdx="3" presStyleCnt="5"/>
      <dgm:spPr/>
    </dgm:pt>
    <dgm:pt modelId="{A1E7A11A-6D22-C449-9FA1-F0CCA8516817}" type="pres">
      <dgm:prSet presAssocID="{92F6AA76-092A-F742-925E-9343A884DF3A}" presName="node" presStyleLbl="node1" presStyleIdx="4" presStyleCnt="6">
        <dgm:presLayoutVars>
          <dgm:bulletEnabled val="1"/>
        </dgm:presLayoutVars>
      </dgm:prSet>
      <dgm:spPr/>
    </dgm:pt>
    <dgm:pt modelId="{B040A4DC-DBF7-E248-A7A7-74F51B67A69B}" type="pres">
      <dgm:prSet presAssocID="{C8E3E1F7-F25F-4E4C-AF62-36F51FA21B45}" presName="sibTrans" presStyleLbl="sibTrans2D1" presStyleIdx="4" presStyleCnt="5"/>
      <dgm:spPr/>
    </dgm:pt>
    <dgm:pt modelId="{41205379-9C9A-F442-BF18-E5D165F7A888}" type="pres">
      <dgm:prSet presAssocID="{C8E3E1F7-F25F-4E4C-AF62-36F51FA21B45}" presName="connectorText" presStyleLbl="sibTrans2D1" presStyleIdx="4" presStyleCnt="5"/>
      <dgm:spPr/>
    </dgm:pt>
    <dgm:pt modelId="{58C91D6A-DD73-2E4B-A3A2-4F3C5D3A83E7}" type="pres">
      <dgm:prSet presAssocID="{9DD38D07-57A2-2A4C-82BB-8918FB91CA2C}" presName="node" presStyleLbl="node1" presStyleIdx="5" presStyleCnt="6">
        <dgm:presLayoutVars>
          <dgm:bulletEnabled val="1"/>
        </dgm:presLayoutVars>
      </dgm:prSet>
      <dgm:spPr/>
    </dgm:pt>
  </dgm:ptLst>
  <dgm:cxnLst>
    <dgm:cxn modelId="{D62C0407-BADB-2844-A920-63C528478413}" type="presOf" srcId="{9DD38D07-57A2-2A4C-82BB-8918FB91CA2C}" destId="{58C91D6A-DD73-2E4B-A3A2-4F3C5D3A83E7}" srcOrd="0" destOrd="0" presId="urn:microsoft.com/office/officeart/2005/8/layout/process5"/>
    <dgm:cxn modelId="{17A4F607-82BC-ED46-A303-4DC9D6E69259}" type="presOf" srcId="{4289F3CB-C50E-6E40-9536-33B071E13A00}" destId="{D8DFA7F1-213B-554D-952C-678F0033BAAA}" srcOrd="0" destOrd="0" presId="urn:microsoft.com/office/officeart/2005/8/layout/process5"/>
    <dgm:cxn modelId="{75C1AD08-B4AF-9E4A-8BF4-FCE0E76B7494}" srcId="{6CC33265-F497-194D-9F07-549EC766EA49}" destId="{92F6AA76-092A-F742-925E-9343A884DF3A}" srcOrd="4" destOrd="0" parTransId="{BCAD4F55-28FE-7C4A-93BE-1E620EE0C464}" sibTransId="{C8E3E1F7-F25F-4E4C-AF62-36F51FA21B45}"/>
    <dgm:cxn modelId="{1F65FF0C-79F9-8D4A-A823-764A9A60EB15}" srcId="{6CC33265-F497-194D-9F07-549EC766EA49}" destId="{6FFFD9EC-82E0-244E-8740-ED9C56944C53}" srcOrd="2" destOrd="0" parTransId="{9E9E8DBB-F56B-664F-BA8C-B261F7D88A16}" sibTransId="{2E123EA7-35C3-D241-A799-2FB3B237653C}"/>
    <dgm:cxn modelId="{C503702E-9FCE-4942-BB7D-2ADBE3ADEB97}" type="presOf" srcId="{6CC33265-F497-194D-9F07-549EC766EA49}" destId="{AE9F33D5-0658-8045-9B82-5C78219D7215}" srcOrd="0" destOrd="0" presId="urn:microsoft.com/office/officeart/2005/8/layout/process5"/>
    <dgm:cxn modelId="{D57C5C36-49E7-E74E-A54C-2C9D133E6623}" type="presOf" srcId="{92F6AA76-092A-F742-925E-9343A884DF3A}" destId="{A1E7A11A-6D22-C449-9FA1-F0CCA8516817}" srcOrd="0" destOrd="0" presId="urn:microsoft.com/office/officeart/2005/8/layout/process5"/>
    <dgm:cxn modelId="{4BAFE738-2E60-8744-9E75-417B2D01A8C9}" srcId="{6CC33265-F497-194D-9F07-549EC766EA49}" destId="{8F1C2072-57DA-1B4A-94D4-1181C9ACC735}" srcOrd="0" destOrd="0" parTransId="{DC909747-4841-0747-A014-84DDF84E15D6}" sibTransId="{D4F58BD8-3FF7-E545-B4D5-B30ADCDAAEED}"/>
    <dgm:cxn modelId="{E7A7473D-D349-A947-A1B7-6E362A265F1B}" type="presOf" srcId="{26456804-2D1E-FF4C-BBCA-54CC2F7AA6FA}" destId="{37605954-1F77-3942-997B-A119E77B612D}" srcOrd="1" destOrd="0" presId="urn:microsoft.com/office/officeart/2005/8/layout/process5"/>
    <dgm:cxn modelId="{94A5753E-6CBE-C346-8F07-512629082B86}" srcId="{6CC33265-F497-194D-9F07-549EC766EA49}" destId="{4289F3CB-C50E-6E40-9536-33B071E13A00}" srcOrd="3" destOrd="0" parTransId="{EEBCF2AE-0393-F84E-A8EE-74ECB88FF53F}" sibTransId="{A9707C37-EF75-4246-8A45-ECF433D3D68F}"/>
    <dgm:cxn modelId="{5356BC5B-CA92-6444-9E66-0A1652E70059}" type="presOf" srcId="{2E123EA7-35C3-D241-A799-2FB3B237653C}" destId="{F925A484-F117-6C48-8E43-72B218F55C38}" srcOrd="0" destOrd="0" presId="urn:microsoft.com/office/officeart/2005/8/layout/process5"/>
    <dgm:cxn modelId="{658AE660-98F4-2144-949C-E38CA1C6CBC5}" type="presOf" srcId="{2E123EA7-35C3-D241-A799-2FB3B237653C}" destId="{B3F4022E-B79F-B341-B77B-FE917F0841E6}" srcOrd="1" destOrd="0" presId="urn:microsoft.com/office/officeart/2005/8/layout/process5"/>
    <dgm:cxn modelId="{5CEA9D46-939F-CD46-BE0C-59AFFE2BB8DA}" type="presOf" srcId="{D4F58BD8-3FF7-E545-B4D5-B30ADCDAAEED}" destId="{3885D11E-1FE8-6B49-8EF5-4D29A45E77B8}" srcOrd="1" destOrd="0" presId="urn:microsoft.com/office/officeart/2005/8/layout/process5"/>
    <dgm:cxn modelId="{89E3077B-1810-474C-A82F-7EE8ADA07A60}" type="presOf" srcId="{8F1C2072-57DA-1B4A-94D4-1181C9ACC735}" destId="{6E5F86C0-2203-7140-A09D-215E305F5304}" srcOrd="0" destOrd="0" presId="urn:microsoft.com/office/officeart/2005/8/layout/process5"/>
    <dgm:cxn modelId="{B897287B-0E33-164A-81E1-FA592AF6027E}" type="presOf" srcId="{88DE2BA0-459A-1547-8827-AF7FAC563461}" destId="{900C4FCA-DAD3-3F40-8332-12BC7531F40B}" srcOrd="0" destOrd="0" presId="urn:microsoft.com/office/officeart/2005/8/layout/process5"/>
    <dgm:cxn modelId="{A70B328D-CB6F-5246-9AAD-68795F6D2BC1}" type="presOf" srcId="{A9707C37-EF75-4246-8A45-ECF433D3D68F}" destId="{037B9347-F358-B246-AF6A-DA5C5A65C0B5}" srcOrd="1" destOrd="0" presId="urn:microsoft.com/office/officeart/2005/8/layout/process5"/>
    <dgm:cxn modelId="{4A64E8A4-656B-8045-A912-ADD5DB3FD80D}" type="presOf" srcId="{A9707C37-EF75-4246-8A45-ECF433D3D68F}" destId="{90340B79-0CAD-6041-8098-1A3BF22942F7}" srcOrd="0" destOrd="0" presId="urn:microsoft.com/office/officeart/2005/8/layout/process5"/>
    <dgm:cxn modelId="{8CC544C6-A64C-8644-BFAB-BAAC6D6C8D9A}" type="presOf" srcId="{D4F58BD8-3FF7-E545-B4D5-B30ADCDAAEED}" destId="{533D6B18-A4D2-2A44-A107-70B099613DE1}" srcOrd="0" destOrd="0" presId="urn:microsoft.com/office/officeart/2005/8/layout/process5"/>
    <dgm:cxn modelId="{52E713C8-51CF-E24B-A07C-A77985031975}" type="presOf" srcId="{6FFFD9EC-82E0-244E-8740-ED9C56944C53}" destId="{89732687-FA5A-304B-A3CA-36E64618A4FC}" srcOrd="0" destOrd="0" presId="urn:microsoft.com/office/officeart/2005/8/layout/process5"/>
    <dgm:cxn modelId="{03224ACE-4C57-6F48-BDA6-C98C105D30F3}" type="presOf" srcId="{C8E3E1F7-F25F-4E4C-AF62-36F51FA21B45}" destId="{B040A4DC-DBF7-E248-A7A7-74F51B67A69B}" srcOrd="0" destOrd="0" presId="urn:microsoft.com/office/officeart/2005/8/layout/process5"/>
    <dgm:cxn modelId="{046654D5-7692-5B4D-BEA6-072450BB7CDE}" srcId="{6CC33265-F497-194D-9F07-549EC766EA49}" destId="{9DD38D07-57A2-2A4C-82BB-8918FB91CA2C}" srcOrd="5" destOrd="0" parTransId="{F2CE5527-0114-D24F-AE1F-EE3048677880}" sibTransId="{C1331228-6179-0C4F-ADDD-4300C4484594}"/>
    <dgm:cxn modelId="{BBD864E3-9C55-8E4F-883D-75AB1BFD00B9}" type="presOf" srcId="{26456804-2D1E-FF4C-BBCA-54CC2F7AA6FA}" destId="{7323CD7C-2BE7-7043-9CF4-83DFAE43B838}" srcOrd="0" destOrd="0" presId="urn:microsoft.com/office/officeart/2005/8/layout/process5"/>
    <dgm:cxn modelId="{A4BCA6E3-F65A-504D-94A5-7396EEE0DD6D}" type="presOf" srcId="{C8E3E1F7-F25F-4E4C-AF62-36F51FA21B45}" destId="{41205379-9C9A-F442-BF18-E5D165F7A888}" srcOrd="1" destOrd="0" presId="urn:microsoft.com/office/officeart/2005/8/layout/process5"/>
    <dgm:cxn modelId="{B96A7BFD-6DE3-A844-A3E3-DD50AF16C64D}" srcId="{6CC33265-F497-194D-9F07-549EC766EA49}" destId="{88DE2BA0-459A-1547-8827-AF7FAC563461}" srcOrd="1" destOrd="0" parTransId="{C037E1B0-C22E-4244-B63D-83FDB8E9EA81}" sibTransId="{26456804-2D1E-FF4C-BBCA-54CC2F7AA6FA}"/>
    <dgm:cxn modelId="{1E62CA51-408E-344F-BAC2-3ACFE0FD8724}" type="presParOf" srcId="{AE9F33D5-0658-8045-9B82-5C78219D7215}" destId="{6E5F86C0-2203-7140-A09D-215E305F5304}" srcOrd="0" destOrd="0" presId="urn:microsoft.com/office/officeart/2005/8/layout/process5"/>
    <dgm:cxn modelId="{2F25D45D-A38E-6F4D-98BC-4D0713FA8DDC}" type="presParOf" srcId="{AE9F33D5-0658-8045-9B82-5C78219D7215}" destId="{533D6B18-A4D2-2A44-A107-70B099613DE1}" srcOrd="1" destOrd="0" presId="urn:microsoft.com/office/officeart/2005/8/layout/process5"/>
    <dgm:cxn modelId="{E97EA19B-6C63-4E41-9127-B9DC87EDE82B}" type="presParOf" srcId="{533D6B18-A4D2-2A44-A107-70B099613DE1}" destId="{3885D11E-1FE8-6B49-8EF5-4D29A45E77B8}" srcOrd="0" destOrd="0" presId="urn:microsoft.com/office/officeart/2005/8/layout/process5"/>
    <dgm:cxn modelId="{E1AA14E0-5912-AF43-98A3-349628D54D39}" type="presParOf" srcId="{AE9F33D5-0658-8045-9B82-5C78219D7215}" destId="{900C4FCA-DAD3-3F40-8332-12BC7531F40B}" srcOrd="2" destOrd="0" presId="urn:microsoft.com/office/officeart/2005/8/layout/process5"/>
    <dgm:cxn modelId="{A310D4DF-6AFE-A049-A93B-0813C12E0E71}" type="presParOf" srcId="{AE9F33D5-0658-8045-9B82-5C78219D7215}" destId="{7323CD7C-2BE7-7043-9CF4-83DFAE43B838}" srcOrd="3" destOrd="0" presId="urn:microsoft.com/office/officeart/2005/8/layout/process5"/>
    <dgm:cxn modelId="{72B9D92B-545C-874B-962F-691E2914903E}" type="presParOf" srcId="{7323CD7C-2BE7-7043-9CF4-83DFAE43B838}" destId="{37605954-1F77-3942-997B-A119E77B612D}" srcOrd="0" destOrd="0" presId="urn:microsoft.com/office/officeart/2005/8/layout/process5"/>
    <dgm:cxn modelId="{AE6DA7C2-CFBB-1140-AF8E-6EB31751D7A6}" type="presParOf" srcId="{AE9F33D5-0658-8045-9B82-5C78219D7215}" destId="{89732687-FA5A-304B-A3CA-36E64618A4FC}" srcOrd="4" destOrd="0" presId="urn:microsoft.com/office/officeart/2005/8/layout/process5"/>
    <dgm:cxn modelId="{3D920DEC-93D1-CF45-9F8B-AB95A118EA98}" type="presParOf" srcId="{AE9F33D5-0658-8045-9B82-5C78219D7215}" destId="{F925A484-F117-6C48-8E43-72B218F55C38}" srcOrd="5" destOrd="0" presId="urn:microsoft.com/office/officeart/2005/8/layout/process5"/>
    <dgm:cxn modelId="{41DDA037-0796-A644-9009-989EC9365AD8}" type="presParOf" srcId="{F925A484-F117-6C48-8E43-72B218F55C38}" destId="{B3F4022E-B79F-B341-B77B-FE917F0841E6}" srcOrd="0" destOrd="0" presId="urn:microsoft.com/office/officeart/2005/8/layout/process5"/>
    <dgm:cxn modelId="{46759CAF-53FC-C845-9026-6550B8998805}" type="presParOf" srcId="{AE9F33D5-0658-8045-9B82-5C78219D7215}" destId="{D8DFA7F1-213B-554D-952C-678F0033BAAA}" srcOrd="6" destOrd="0" presId="urn:microsoft.com/office/officeart/2005/8/layout/process5"/>
    <dgm:cxn modelId="{D7A728B5-47B4-0249-9AE0-C53E127BB6B8}" type="presParOf" srcId="{AE9F33D5-0658-8045-9B82-5C78219D7215}" destId="{90340B79-0CAD-6041-8098-1A3BF22942F7}" srcOrd="7" destOrd="0" presId="urn:microsoft.com/office/officeart/2005/8/layout/process5"/>
    <dgm:cxn modelId="{F5932273-19FB-3E41-9C38-E358F210B436}" type="presParOf" srcId="{90340B79-0CAD-6041-8098-1A3BF22942F7}" destId="{037B9347-F358-B246-AF6A-DA5C5A65C0B5}" srcOrd="0" destOrd="0" presId="urn:microsoft.com/office/officeart/2005/8/layout/process5"/>
    <dgm:cxn modelId="{10D7E246-0E39-024D-A857-C83135C2A4B3}" type="presParOf" srcId="{AE9F33D5-0658-8045-9B82-5C78219D7215}" destId="{A1E7A11A-6D22-C449-9FA1-F0CCA8516817}" srcOrd="8" destOrd="0" presId="urn:microsoft.com/office/officeart/2005/8/layout/process5"/>
    <dgm:cxn modelId="{EBDFB719-C36C-D54D-A84F-EB6162FE0E06}" type="presParOf" srcId="{AE9F33D5-0658-8045-9B82-5C78219D7215}" destId="{B040A4DC-DBF7-E248-A7A7-74F51B67A69B}" srcOrd="9" destOrd="0" presId="urn:microsoft.com/office/officeart/2005/8/layout/process5"/>
    <dgm:cxn modelId="{AC75AD02-5BC0-CE45-91B4-DFD9006D8C57}" type="presParOf" srcId="{B040A4DC-DBF7-E248-A7A7-74F51B67A69B}" destId="{41205379-9C9A-F442-BF18-E5D165F7A888}" srcOrd="0" destOrd="0" presId="urn:microsoft.com/office/officeart/2005/8/layout/process5"/>
    <dgm:cxn modelId="{D8EDC503-0D17-E346-B987-3EADE1B2FF9A}" type="presParOf" srcId="{AE9F33D5-0658-8045-9B82-5C78219D7215}" destId="{58C91D6A-DD73-2E4B-A3A2-4F3C5D3A83E7}" srcOrd="10" destOrd="0" presId="urn:microsoft.com/office/officeart/2005/8/layout/process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982708-C026-4712-BE94-51D78328BB38}" type="doc">
      <dgm:prSet loTypeId="urn:microsoft.com/office/officeart/2005/8/layout/default" loCatId="list" qsTypeId="urn:microsoft.com/office/officeart/2005/8/quickstyle/simple4" qsCatId="simple" csTypeId="urn:microsoft.com/office/officeart/2005/8/colors/accent0_3" csCatId="mainScheme" phldr="1"/>
      <dgm:spPr/>
      <dgm:t>
        <a:bodyPr/>
        <a:lstStyle/>
        <a:p>
          <a:endParaRPr lang="en-US"/>
        </a:p>
      </dgm:t>
    </dgm:pt>
    <dgm:pt modelId="{D17D456B-2215-4381-9EDC-0622AD7F8DBD}">
      <dgm:prSet/>
      <dgm:spPr/>
      <dgm:t>
        <a:bodyPr/>
        <a:lstStyle/>
        <a:p>
          <a:pPr>
            <a:lnSpc>
              <a:spcPct val="100000"/>
            </a:lnSpc>
          </a:pPr>
          <a:r>
            <a:rPr lang="en-US" dirty="0">
              <a:solidFill>
                <a:schemeClr val="bg1"/>
              </a:solidFill>
            </a:rPr>
            <a:t>Rural Subscriber Growth Analysis: </a:t>
          </a:r>
          <a:r>
            <a:rPr lang="en-US" dirty="0">
              <a:solidFill>
                <a:schemeClr val="bg1"/>
              </a:solidFill>
              <a:latin typeface="Times New Roman" panose="02020603050405020304" pitchFamily="18" charset="0"/>
              <a:cs typeface="Times New Roman" panose="02020603050405020304" pitchFamily="18" charset="0"/>
            </a:rPr>
            <a:t>After evaluation we rejected the Null-Hypothesis(H0) and accepted Alternative-Hypothesis(H1) that Reliance Jio had a positive impact on subscriber growth, indicating digital inclusivity.</a:t>
          </a:r>
          <a:endParaRPr lang="en-US" dirty="0">
            <a:solidFill>
              <a:schemeClr val="bg1"/>
            </a:solidFill>
          </a:endParaRPr>
        </a:p>
      </dgm:t>
    </dgm:pt>
    <dgm:pt modelId="{1252D4E7-5436-4B08-84FB-09CAEFBB4AEA}" type="parTrans" cxnId="{2E0F233F-8063-48C0-A05D-8A04AF919EFD}">
      <dgm:prSet/>
      <dgm:spPr/>
      <dgm:t>
        <a:bodyPr/>
        <a:lstStyle/>
        <a:p>
          <a:endParaRPr lang="en-US"/>
        </a:p>
      </dgm:t>
    </dgm:pt>
    <dgm:pt modelId="{8AA3B84F-2D23-4B69-96A6-2CEAA5F416B1}" type="sibTrans" cxnId="{2E0F233F-8063-48C0-A05D-8A04AF919EFD}">
      <dgm:prSet/>
      <dgm:spPr/>
      <dgm:t>
        <a:bodyPr/>
        <a:lstStyle/>
        <a:p>
          <a:endParaRPr lang="en-US"/>
        </a:p>
      </dgm:t>
    </dgm:pt>
    <dgm:pt modelId="{EB469DBD-BCA4-4486-A2A6-4B4CF3453D0E}">
      <dgm:prSet/>
      <dgm:spPr/>
      <dgm:t>
        <a:bodyPr/>
        <a:lstStyle/>
        <a:p>
          <a:pPr>
            <a:lnSpc>
              <a:spcPct val="100000"/>
            </a:lnSpc>
          </a:pPr>
          <a:r>
            <a:rPr lang="en-US"/>
            <a:t>Test Conclusion: Significant increase in Jio's rural subscribers from inception until 2022, supporting increased digital inclusivity.</a:t>
          </a:r>
          <a:endParaRPr lang="en-US" dirty="0"/>
        </a:p>
      </dgm:t>
    </dgm:pt>
    <dgm:pt modelId="{521520DC-25A8-4236-B4CF-D16F58CAC946}" type="parTrans" cxnId="{2A68AF6C-3C64-4538-9908-1613776257DE}">
      <dgm:prSet/>
      <dgm:spPr/>
      <dgm:t>
        <a:bodyPr/>
        <a:lstStyle/>
        <a:p>
          <a:endParaRPr lang="en-US"/>
        </a:p>
      </dgm:t>
    </dgm:pt>
    <dgm:pt modelId="{78CEF134-D845-4031-B685-3B26AFBDCA57}" type="sibTrans" cxnId="{2A68AF6C-3C64-4538-9908-1613776257DE}">
      <dgm:prSet/>
      <dgm:spPr/>
      <dgm:t>
        <a:bodyPr/>
        <a:lstStyle/>
        <a:p>
          <a:endParaRPr lang="en-US"/>
        </a:p>
      </dgm:t>
    </dgm:pt>
    <dgm:pt modelId="{52918EDF-A86C-4F90-BB95-AA35ADDC4BCD}">
      <dgm:prSet/>
      <dgm:spPr/>
      <dgm:t>
        <a:bodyPr/>
        <a:lstStyle/>
        <a:p>
          <a:pPr>
            <a:lnSpc>
              <a:spcPct val="100000"/>
            </a:lnSpc>
          </a:pPr>
          <a:r>
            <a:rPr lang="en-US" dirty="0"/>
            <a:t>The line graph should depict the evolution of Jio's rural subscriber base over time, with the x-axis representing the years since Jio's launch and the y-axis showing the number of rural subscribers.</a:t>
          </a:r>
        </a:p>
      </dgm:t>
    </dgm:pt>
    <dgm:pt modelId="{35D9AF90-58EE-4C6A-BE61-BE7163FE338D}" type="parTrans" cxnId="{F68F298D-6C60-48A9-A05E-B836A441A263}">
      <dgm:prSet/>
      <dgm:spPr/>
      <dgm:t>
        <a:bodyPr/>
        <a:lstStyle/>
        <a:p>
          <a:endParaRPr lang="en-US"/>
        </a:p>
      </dgm:t>
    </dgm:pt>
    <dgm:pt modelId="{D44422BF-A315-4A5E-9583-B81FA08B1E01}" type="sibTrans" cxnId="{F68F298D-6C60-48A9-A05E-B836A441A263}">
      <dgm:prSet/>
      <dgm:spPr/>
      <dgm:t>
        <a:bodyPr/>
        <a:lstStyle/>
        <a:p>
          <a:endParaRPr lang="en-US"/>
        </a:p>
      </dgm:t>
    </dgm:pt>
    <dgm:pt modelId="{D7B49084-843C-4A46-93FB-10A86F30E03E}">
      <dgm:prSet/>
      <dgm:spPr/>
      <dgm:t>
        <a:bodyPr/>
        <a:lstStyle/>
        <a:p>
          <a:pPr>
            <a:lnSpc>
              <a:spcPct val="100000"/>
            </a:lnSpc>
          </a:pPr>
          <a:r>
            <a:rPr lang="en-US" dirty="0"/>
            <a:t>Linear Regression Analysis:</a:t>
          </a:r>
        </a:p>
      </dgm:t>
    </dgm:pt>
    <dgm:pt modelId="{54DCD06C-85AA-4A15-9B85-0AD9C5FD3933}" type="sibTrans" cxnId="{30EEBFA2-7458-4DAA-B2FE-C5B71833EBCA}">
      <dgm:prSet/>
      <dgm:spPr/>
      <dgm:t>
        <a:bodyPr/>
        <a:lstStyle/>
        <a:p>
          <a:endParaRPr lang="en-US"/>
        </a:p>
      </dgm:t>
    </dgm:pt>
    <dgm:pt modelId="{E09A86AC-7561-422E-B9D0-6125FECCD62A}" type="parTrans" cxnId="{30EEBFA2-7458-4DAA-B2FE-C5B71833EBCA}">
      <dgm:prSet/>
      <dgm:spPr/>
      <dgm:t>
        <a:bodyPr/>
        <a:lstStyle/>
        <a:p>
          <a:endParaRPr lang="en-US"/>
        </a:p>
      </dgm:t>
    </dgm:pt>
    <dgm:pt modelId="{FAB429B9-5508-4283-A6C2-D2FF4AFA65F7}">
      <dgm:prSet/>
      <dgm:spPr/>
      <dgm:t>
        <a:bodyPr/>
        <a:lstStyle/>
        <a:p>
          <a:pPr>
            <a:lnSpc>
              <a:spcPct val="100000"/>
            </a:lnSpc>
          </a:pPr>
          <a:r>
            <a:rPr lang="en-US" dirty="0"/>
            <a:t>P-value: 0.002 (Reject null hypothesis)</a:t>
          </a:r>
        </a:p>
      </dgm:t>
    </dgm:pt>
    <dgm:pt modelId="{B4DC833F-BD1E-4119-ABF1-FEE08637273B}" type="sibTrans" cxnId="{6BBA8874-D358-41F3-8070-BF2B9256F959}">
      <dgm:prSet/>
      <dgm:spPr/>
      <dgm:t>
        <a:bodyPr/>
        <a:lstStyle/>
        <a:p>
          <a:endParaRPr lang="en-US"/>
        </a:p>
      </dgm:t>
    </dgm:pt>
    <dgm:pt modelId="{2A34F823-52A7-44F5-B247-FB482036679D}" type="parTrans" cxnId="{6BBA8874-D358-41F3-8070-BF2B9256F959}">
      <dgm:prSet/>
      <dgm:spPr/>
      <dgm:t>
        <a:bodyPr/>
        <a:lstStyle/>
        <a:p>
          <a:endParaRPr lang="en-US"/>
        </a:p>
      </dgm:t>
    </dgm:pt>
    <dgm:pt modelId="{EC6DF255-48A2-4CAF-850A-362DC7185A4A}">
      <dgm:prSet/>
      <dgm:spPr/>
      <dgm:t>
        <a:bodyPr/>
        <a:lstStyle/>
        <a:p>
          <a:pPr>
            <a:lnSpc>
              <a:spcPct val="100000"/>
            </a:lnSpc>
          </a:pPr>
          <a:r>
            <a:rPr lang="en-US" dirty="0"/>
            <a:t>Slope: 24.04 (Significant yearly increase)</a:t>
          </a:r>
        </a:p>
      </dgm:t>
    </dgm:pt>
    <dgm:pt modelId="{FAC9FB9E-7FB8-4ECB-BE5F-95940D096B46}" type="sibTrans" cxnId="{846FCF23-5D4F-4DA7-9FAC-8D79CBD75A61}">
      <dgm:prSet/>
      <dgm:spPr/>
      <dgm:t>
        <a:bodyPr/>
        <a:lstStyle/>
        <a:p>
          <a:endParaRPr lang="en-US"/>
        </a:p>
      </dgm:t>
    </dgm:pt>
    <dgm:pt modelId="{4FC6E317-BF1C-4C6B-A14C-C72AEE64E0E3}" type="parTrans" cxnId="{846FCF23-5D4F-4DA7-9FAC-8D79CBD75A61}">
      <dgm:prSet/>
      <dgm:spPr/>
      <dgm:t>
        <a:bodyPr/>
        <a:lstStyle/>
        <a:p>
          <a:endParaRPr lang="en-US"/>
        </a:p>
      </dgm:t>
    </dgm:pt>
    <dgm:pt modelId="{AFB31A82-C978-7D48-A046-A2A1F0344BF3}" type="pres">
      <dgm:prSet presAssocID="{12982708-C026-4712-BE94-51D78328BB38}" presName="diagram" presStyleCnt="0">
        <dgm:presLayoutVars>
          <dgm:dir/>
          <dgm:resizeHandles val="exact"/>
        </dgm:presLayoutVars>
      </dgm:prSet>
      <dgm:spPr/>
    </dgm:pt>
    <dgm:pt modelId="{2B1B40F6-2DC6-2147-B753-F2D9D20FDE68}" type="pres">
      <dgm:prSet presAssocID="{D17D456B-2215-4381-9EDC-0622AD7F8DBD}" presName="node" presStyleLbl="node1" presStyleIdx="0" presStyleCnt="4" custLinFactNeighborY="3856">
        <dgm:presLayoutVars>
          <dgm:bulletEnabled val="1"/>
        </dgm:presLayoutVars>
      </dgm:prSet>
      <dgm:spPr/>
    </dgm:pt>
    <dgm:pt modelId="{9D08E2A6-BA18-DD44-886D-5DD619F6EF39}" type="pres">
      <dgm:prSet presAssocID="{8AA3B84F-2D23-4B69-96A6-2CEAA5F416B1}" presName="sibTrans" presStyleCnt="0"/>
      <dgm:spPr/>
    </dgm:pt>
    <dgm:pt modelId="{4A1C017A-C5FB-1041-87E4-DE448D11DC81}" type="pres">
      <dgm:prSet presAssocID="{D7B49084-843C-4A46-93FB-10A86F30E03E}" presName="node" presStyleLbl="node1" presStyleIdx="1" presStyleCnt="4" custLinFactNeighborY="3328">
        <dgm:presLayoutVars>
          <dgm:bulletEnabled val="1"/>
        </dgm:presLayoutVars>
      </dgm:prSet>
      <dgm:spPr/>
    </dgm:pt>
    <dgm:pt modelId="{ACF5AA34-25A9-5648-8068-D3DDB5289515}" type="pres">
      <dgm:prSet presAssocID="{54DCD06C-85AA-4A15-9B85-0AD9C5FD3933}" presName="sibTrans" presStyleCnt="0"/>
      <dgm:spPr/>
    </dgm:pt>
    <dgm:pt modelId="{079AE815-AC4B-5C40-A2A8-85D6F31E56FA}" type="pres">
      <dgm:prSet presAssocID="{EB469DBD-BCA4-4486-A2A6-4B4CF3453D0E}" presName="node" presStyleLbl="node1" presStyleIdx="2" presStyleCnt="4">
        <dgm:presLayoutVars>
          <dgm:bulletEnabled val="1"/>
        </dgm:presLayoutVars>
      </dgm:prSet>
      <dgm:spPr/>
    </dgm:pt>
    <dgm:pt modelId="{60018E8F-3ACB-C24E-AA5F-32697FDBEA93}" type="pres">
      <dgm:prSet presAssocID="{78CEF134-D845-4031-B685-3B26AFBDCA57}" presName="sibTrans" presStyleCnt="0"/>
      <dgm:spPr/>
    </dgm:pt>
    <dgm:pt modelId="{EEC7CA24-15A7-3E4A-B513-3476A6FDA5EC}" type="pres">
      <dgm:prSet presAssocID="{52918EDF-A86C-4F90-BB95-AA35ADDC4BCD}" presName="node" presStyleLbl="node1" presStyleIdx="3" presStyleCnt="4">
        <dgm:presLayoutVars>
          <dgm:bulletEnabled val="1"/>
        </dgm:presLayoutVars>
      </dgm:prSet>
      <dgm:spPr/>
    </dgm:pt>
  </dgm:ptLst>
  <dgm:cxnLst>
    <dgm:cxn modelId="{FA429D08-2317-C84E-814B-EF6A1CD108AD}" type="presOf" srcId="{52918EDF-A86C-4F90-BB95-AA35ADDC4BCD}" destId="{EEC7CA24-15A7-3E4A-B513-3476A6FDA5EC}" srcOrd="0" destOrd="0" presId="urn:microsoft.com/office/officeart/2005/8/layout/default"/>
    <dgm:cxn modelId="{846FCF23-5D4F-4DA7-9FAC-8D79CBD75A61}" srcId="{D7B49084-843C-4A46-93FB-10A86F30E03E}" destId="{EC6DF255-48A2-4CAF-850A-362DC7185A4A}" srcOrd="1" destOrd="0" parTransId="{4FC6E317-BF1C-4C6B-A14C-C72AEE64E0E3}" sibTransId="{FAC9FB9E-7FB8-4ECB-BE5F-95940D096B46}"/>
    <dgm:cxn modelId="{5511FE2F-B0F4-1C4A-A4D6-DC9807D1CF19}" type="presOf" srcId="{EC6DF255-48A2-4CAF-850A-362DC7185A4A}" destId="{4A1C017A-C5FB-1041-87E4-DE448D11DC81}" srcOrd="0" destOrd="2" presId="urn:microsoft.com/office/officeart/2005/8/layout/default"/>
    <dgm:cxn modelId="{2E0F233F-8063-48C0-A05D-8A04AF919EFD}" srcId="{12982708-C026-4712-BE94-51D78328BB38}" destId="{D17D456B-2215-4381-9EDC-0622AD7F8DBD}" srcOrd="0" destOrd="0" parTransId="{1252D4E7-5436-4B08-84FB-09CAEFBB4AEA}" sibTransId="{8AA3B84F-2D23-4B69-96A6-2CEAA5F416B1}"/>
    <dgm:cxn modelId="{E024EE65-9F1F-0343-8AD9-59B77B22246E}" type="presOf" srcId="{FAB429B9-5508-4283-A6C2-D2FF4AFA65F7}" destId="{4A1C017A-C5FB-1041-87E4-DE448D11DC81}" srcOrd="0" destOrd="1" presId="urn:microsoft.com/office/officeart/2005/8/layout/default"/>
    <dgm:cxn modelId="{23D0544A-C268-C34C-A8F1-81C729E6BA3C}" type="presOf" srcId="{EB469DBD-BCA4-4486-A2A6-4B4CF3453D0E}" destId="{079AE815-AC4B-5C40-A2A8-85D6F31E56FA}" srcOrd="0" destOrd="0" presId="urn:microsoft.com/office/officeart/2005/8/layout/default"/>
    <dgm:cxn modelId="{2A68AF6C-3C64-4538-9908-1613776257DE}" srcId="{12982708-C026-4712-BE94-51D78328BB38}" destId="{EB469DBD-BCA4-4486-A2A6-4B4CF3453D0E}" srcOrd="2" destOrd="0" parTransId="{521520DC-25A8-4236-B4CF-D16F58CAC946}" sibTransId="{78CEF134-D845-4031-B685-3B26AFBDCA57}"/>
    <dgm:cxn modelId="{6BBA8874-D358-41F3-8070-BF2B9256F959}" srcId="{D7B49084-843C-4A46-93FB-10A86F30E03E}" destId="{FAB429B9-5508-4283-A6C2-D2FF4AFA65F7}" srcOrd="0" destOrd="0" parTransId="{2A34F823-52A7-44F5-B247-FB482036679D}" sibTransId="{B4DC833F-BD1E-4119-ABF1-FEE08637273B}"/>
    <dgm:cxn modelId="{F68F298D-6C60-48A9-A05E-B836A441A263}" srcId="{12982708-C026-4712-BE94-51D78328BB38}" destId="{52918EDF-A86C-4F90-BB95-AA35ADDC4BCD}" srcOrd="3" destOrd="0" parTransId="{35D9AF90-58EE-4C6A-BE61-BE7163FE338D}" sibTransId="{D44422BF-A315-4A5E-9583-B81FA08B1E01}"/>
    <dgm:cxn modelId="{30EEBFA2-7458-4DAA-B2FE-C5B71833EBCA}" srcId="{12982708-C026-4712-BE94-51D78328BB38}" destId="{D7B49084-843C-4A46-93FB-10A86F30E03E}" srcOrd="1" destOrd="0" parTransId="{E09A86AC-7561-422E-B9D0-6125FECCD62A}" sibTransId="{54DCD06C-85AA-4A15-9B85-0AD9C5FD3933}"/>
    <dgm:cxn modelId="{DBF69BC9-EB66-7742-9288-BB0F3F5F2334}" type="presOf" srcId="{12982708-C026-4712-BE94-51D78328BB38}" destId="{AFB31A82-C978-7D48-A046-A2A1F0344BF3}" srcOrd="0" destOrd="0" presId="urn:microsoft.com/office/officeart/2005/8/layout/default"/>
    <dgm:cxn modelId="{25EFC9D2-0D79-BA48-A8A7-1BF9CC05150E}" type="presOf" srcId="{D17D456B-2215-4381-9EDC-0622AD7F8DBD}" destId="{2B1B40F6-2DC6-2147-B753-F2D9D20FDE68}" srcOrd="0" destOrd="0" presId="urn:microsoft.com/office/officeart/2005/8/layout/default"/>
    <dgm:cxn modelId="{507708E8-3973-5C40-9768-59B508325338}" type="presOf" srcId="{D7B49084-843C-4A46-93FB-10A86F30E03E}" destId="{4A1C017A-C5FB-1041-87E4-DE448D11DC81}" srcOrd="0" destOrd="0" presId="urn:microsoft.com/office/officeart/2005/8/layout/default"/>
    <dgm:cxn modelId="{4351E43C-3BDD-234E-9362-C111F76FCFC6}" type="presParOf" srcId="{AFB31A82-C978-7D48-A046-A2A1F0344BF3}" destId="{2B1B40F6-2DC6-2147-B753-F2D9D20FDE68}" srcOrd="0" destOrd="0" presId="urn:microsoft.com/office/officeart/2005/8/layout/default"/>
    <dgm:cxn modelId="{1246C8F3-4638-5245-B27D-F02421EC536D}" type="presParOf" srcId="{AFB31A82-C978-7D48-A046-A2A1F0344BF3}" destId="{9D08E2A6-BA18-DD44-886D-5DD619F6EF39}" srcOrd="1" destOrd="0" presId="urn:microsoft.com/office/officeart/2005/8/layout/default"/>
    <dgm:cxn modelId="{455D23B9-08E2-FF41-920A-566E62A6E31D}" type="presParOf" srcId="{AFB31A82-C978-7D48-A046-A2A1F0344BF3}" destId="{4A1C017A-C5FB-1041-87E4-DE448D11DC81}" srcOrd="2" destOrd="0" presId="urn:microsoft.com/office/officeart/2005/8/layout/default"/>
    <dgm:cxn modelId="{B29F2361-C6D3-BC4C-B91B-F53D225D8387}" type="presParOf" srcId="{AFB31A82-C978-7D48-A046-A2A1F0344BF3}" destId="{ACF5AA34-25A9-5648-8068-D3DDB5289515}" srcOrd="3" destOrd="0" presId="urn:microsoft.com/office/officeart/2005/8/layout/default"/>
    <dgm:cxn modelId="{61BDD9F3-E32C-324D-A6DE-4EEA17E10E2A}" type="presParOf" srcId="{AFB31A82-C978-7D48-A046-A2A1F0344BF3}" destId="{079AE815-AC4B-5C40-A2A8-85D6F31E56FA}" srcOrd="4" destOrd="0" presId="urn:microsoft.com/office/officeart/2005/8/layout/default"/>
    <dgm:cxn modelId="{2EF5FC67-CB85-BD43-937F-3231515661FE}" type="presParOf" srcId="{AFB31A82-C978-7D48-A046-A2A1F0344BF3}" destId="{60018E8F-3ACB-C24E-AA5F-32697FDBEA93}" srcOrd="5" destOrd="0" presId="urn:microsoft.com/office/officeart/2005/8/layout/default"/>
    <dgm:cxn modelId="{E1B595B9-705D-E54A-9847-AA384BB41D78}" type="presParOf" srcId="{AFB31A82-C978-7D48-A046-A2A1F0344BF3}" destId="{EEC7CA24-15A7-3E4A-B513-3476A6FDA5EC}"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1B2C7-5D53-2B43-B249-EC9120E42FA6}">
      <dsp:nvSpPr>
        <dsp:cNvPr id="0" name=""/>
        <dsp:cNvSpPr/>
      </dsp:nvSpPr>
      <dsp:spPr>
        <a:xfrm rot="5400000">
          <a:off x="6437145" y="-2575130"/>
          <a:ext cx="1159639" cy="6604202"/>
        </a:xfrm>
        <a:prstGeom prst="round2Same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Introduced in 2016, offering highly affordable internet access</a:t>
          </a:r>
        </a:p>
      </dsp:txBody>
      <dsp:txXfrm rot="-5400000">
        <a:off x="3714864" y="203760"/>
        <a:ext cx="6547593" cy="1046421"/>
      </dsp:txXfrm>
    </dsp:sp>
    <dsp:sp modelId="{5CD99D23-4B5B-994F-83E4-94B5DFD84CC6}">
      <dsp:nvSpPr>
        <dsp:cNvPr id="0" name=""/>
        <dsp:cNvSpPr/>
      </dsp:nvSpPr>
      <dsp:spPr>
        <a:xfrm>
          <a:off x="0" y="2196"/>
          <a:ext cx="3714864" cy="1449549"/>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Reliance Jio disrupted Indian telecom with affordable data plans</a:t>
          </a:r>
        </a:p>
      </dsp:txBody>
      <dsp:txXfrm>
        <a:off x="70761" y="72957"/>
        <a:ext cx="3573342" cy="1308027"/>
      </dsp:txXfrm>
    </dsp:sp>
    <dsp:sp modelId="{FFFC9AA1-7019-054F-901E-0BFC45643B70}">
      <dsp:nvSpPr>
        <dsp:cNvPr id="0" name=""/>
        <dsp:cNvSpPr/>
      </dsp:nvSpPr>
      <dsp:spPr>
        <a:xfrm rot="5400000">
          <a:off x="6437145" y="-1053103"/>
          <a:ext cx="1159639" cy="6604202"/>
        </a:xfrm>
        <a:prstGeom prst="round2Same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Democratized internet connectivity for economically disadvantaged</a:t>
          </a:r>
        </a:p>
        <a:p>
          <a:pPr marL="171450" lvl="1" indent="-171450" algn="l" defTabSz="800100">
            <a:lnSpc>
              <a:spcPct val="90000"/>
            </a:lnSpc>
            <a:spcBef>
              <a:spcPct val="0"/>
            </a:spcBef>
            <a:spcAft>
              <a:spcPct val="15000"/>
            </a:spcAft>
            <a:buChar char="•"/>
          </a:pPr>
          <a:r>
            <a:rPr lang="en-US" sz="1800" kern="1200" dirty="0"/>
            <a:t>Empowered rural and urban poor with access to digital services</a:t>
          </a:r>
        </a:p>
      </dsp:txBody>
      <dsp:txXfrm rot="-5400000">
        <a:off x="3714864" y="1725787"/>
        <a:ext cx="6547593" cy="1046421"/>
      </dsp:txXfrm>
    </dsp:sp>
    <dsp:sp modelId="{DF4786B6-6CAA-8747-B142-26CD5F5379E3}">
      <dsp:nvSpPr>
        <dsp:cNvPr id="0" name=""/>
        <dsp:cNvSpPr/>
      </dsp:nvSpPr>
      <dsp:spPr>
        <a:xfrm>
          <a:off x="0" y="1524222"/>
          <a:ext cx="3714864" cy="1449549"/>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Enabled digital inclusion for marginalized populations</a:t>
          </a:r>
        </a:p>
      </dsp:txBody>
      <dsp:txXfrm>
        <a:off x="70761" y="1594983"/>
        <a:ext cx="3573342" cy="1308027"/>
      </dsp:txXfrm>
    </dsp:sp>
    <dsp:sp modelId="{5BF070F9-DD57-3F4A-9BF9-E517325BFD04}">
      <dsp:nvSpPr>
        <dsp:cNvPr id="0" name=""/>
        <dsp:cNvSpPr/>
      </dsp:nvSpPr>
      <dsp:spPr>
        <a:xfrm rot="5400000">
          <a:off x="6437145" y="468922"/>
          <a:ext cx="1159639" cy="6604202"/>
        </a:xfrm>
        <a:prstGeom prst="round2SameRect">
          <a:avLst/>
        </a:prstGeom>
        <a:solidFill>
          <a:schemeClr val="dk2">
            <a:alpha val="90000"/>
            <a:tint val="40000"/>
            <a:hueOff val="0"/>
            <a:satOff val="0"/>
            <a:lumOff val="0"/>
            <a:alphaOff val="0"/>
          </a:schemeClr>
        </a:solidFill>
        <a:ln w="1587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The massive scale of digital adoption revealed security risks</a:t>
          </a:r>
        </a:p>
        <a:p>
          <a:pPr marL="171450" lvl="1" indent="-171450" algn="l" defTabSz="800100">
            <a:lnSpc>
              <a:spcPct val="90000"/>
            </a:lnSpc>
            <a:spcBef>
              <a:spcPct val="0"/>
            </a:spcBef>
            <a:spcAft>
              <a:spcPct val="15000"/>
            </a:spcAft>
            <a:buChar char="•"/>
          </a:pPr>
          <a:r>
            <a:rPr lang="en-US" sz="1800" kern="1200"/>
            <a:t>Reports of increased cybersecurity incidents post-Jio</a:t>
          </a:r>
        </a:p>
      </dsp:txBody>
      <dsp:txXfrm rot="-5400000">
        <a:off x="3714864" y="3247813"/>
        <a:ext cx="6547593" cy="1046421"/>
      </dsp:txXfrm>
    </dsp:sp>
    <dsp:sp modelId="{DCD46ED5-42A7-144F-A87B-B0BB4FEED176}">
      <dsp:nvSpPr>
        <dsp:cNvPr id="0" name=""/>
        <dsp:cNvSpPr/>
      </dsp:nvSpPr>
      <dsp:spPr>
        <a:xfrm>
          <a:off x="0" y="3046249"/>
          <a:ext cx="3714864" cy="1449549"/>
        </a:xfrm>
        <a:prstGeom prst="roundRect">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a:t>Rapid expansion exposed network security vulnerabilities</a:t>
          </a:r>
        </a:p>
      </dsp:txBody>
      <dsp:txXfrm>
        <a:off x="70761" y="3117010"/>
        <a:ext cx="3573342" cy="1308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1AE351-2786-EF47-8270-3E713D4C445D}">
      <dsp:nvSpPr>
        <dsp:cNvPr id="0" name=""/>
        <dsp:cNvSpPr/>
      </dsp:nvSpPr>
      <dsp:spPr>
        <a:xfrm>
          <a:off x="747" y="621147"/>
          <a:ext cx="2916580" cy="1749948"/>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⁠Motivation: Reliance Jio's affordable data plans have democratized internet access in India, enabling digital inclusion for economically marginalized populations.</a:t>
          </a:r>
        </a:p>
      </dsp:txBody>
      <dsp:txXfrm>
        <a:off x="747" y="621147"/>
        <a:ext cx="2916580" cy="1749948"/>
      </dsp:txXfrm>
    </dsp:sp>
    <dsp:sp modelId="{F3594CA9-36F7-CD45-86AB-435C1D7530D1}">
      <dsp:nvSpPr>
        <dsp:cNvPr id="0" name=""/>
        <dsp:cNvSpPr/>
      </dsp:nvSpPr>
      <dsp:spPr>
        <a:xfrm>
          <a:off x="3208986" y="621147"/>
          <a:ext cx="2916580" cy="1749948"/>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Various studies and reports that provide context and insights relevant to the research on Reliance Jio's impact on network security and digital inclusion in India. These include TRAI reports on telecom subscriber data, market disruption and customer satisfaction studies, research on telecom service quality, and analyses of Jio's pre-launch offer and early adoption.</a:t>
          </a:r>
        </a:p>
      </dsp:txBody>
      <dsp:txXfrm>
        <a:off x="3208986" y="621147"/>
        <a:ext cx="2916580" cy="1749948"/>
      </dsp:txXfrm>
    </dsp:sp>
    <dsp:sp modelId="{BD52AED5-6E74-4342-8FF7-1350C5A1B74C}">
      <dsp:nvSpPr>
        <dsp:cNvPr id="0" name=""/>
        <dsp:cNvSpPr/>
      </dsp:nvSpPr>
      <dsp:spPr>
        <a:xfrm>
          <a:off x="0" y="2652376"/>
          <a:ext cx="2916580" cy="1749948"/>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⁠However, this rapid expansion has introduced network security challenges.  </a:t>
          </a:r>
        </a:p>
        <a:p>
          <a:pPr marL="0" lvl="0" indent="0" algn="ctr" defTabSz="533400">
            <a:lnSpc>
              <a:spcPct val="90000"/>
            </a:lnSpc>
            <a:spcBef>
              <a:spcPct val="0"/>
            </a:spcBef>
            <a:spcAft>
              <a:spcPct val="35000"/>
            </a:spcAft>
            <a:buNone/>
          </a:pPr>
          <a:endParaRPr lang="en-US" sz="1200" kern="1200" dirty="0"/>
        </a:p>
      </dsp:txBody>
      <dsp:txXfrm>
        <a:off x="0" y="2652376"/>
        <a:ext cx="2916580" cy="1749948"/>
      </dsp:txXfrm>
    </dsp:sp>
    <dsp:sp modelId="{29700572-C62D-A040-A3F5-4B7610A09B13}">
      <dsp:nvSpPr>
        <dsp:cNvPr id="0" name=""/>
        <dsp:cNvSpPr/>
      </dsp:nvSpPr>
      <dsp:spPr>
        <a:xfrm>
          <a:off x="3208986" y="2662753"/>
          <a:ext cx="2916580" cy="1749948"/>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⁠Our research aims to understand the intertwined effects of digital inclusion and security vulnerabilities facilitated by Jio's services.</a:t>
          </a:r>
        </a:p>
      </dsp:txBody>
      <dsp:txXfrm>
        <a:off x="3208986" y="2662753"/>
        <a:ext cx="2916580" cy="1749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627AF-247F-4843-8DFD-9A9657C9750F}">
      <dsp:nvSpPr>
        <dsp:cNvPr id="0" name=""/>
        <dsp:cNvSpPr/>
      </dsp:nvSpPr>
      <dsp:spPr>
        <a:xfrm>
          <a:off x="0" y="3458998"/>
          <a:ext cx="5313866" cy="1135320"/>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⁠Visual aids: Graphs and charts to illustrate trends in subscriber growth and network performance</a:t>
          </a:r>
        </a:p>
      </dsp:txBody>
      <dsp:txXfrm>
        <a:off x="0" y="3458998"/>
        <a:ext cx="5313866" cy="1135320"/>
      </dsp:txXfrm>
    </dsp:sp>
    <dsp:sp modelId="{98EC639A-8553-8E43-A4D9-07831096425F}">
      <dsp:nvSpPr>
        <dsp:cNvPr id="0" name=""/>
        <dsp:cNvSpPr/>
      </dsp:nvSpPr>
      <dsp:spPr>
        <a:xfrm rot="10800000">
          <a:off x="0" y="1729905"/>
          <a:ext cx="5313866" cy="1746122"/>
        </a:xfrm>
        <a:prstGeom prst="upArrowCallou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⁠Proxy for BPL populations: Rural subscriber data as a representation of individuals below the poverty line.</a:t>
          </a:r>
        </a:p>
      </dsp:txBody>
      <dsp:txXfrm rot="10800000">
        <a:off x="0" y="1729905"/>
        <a:ext cx="5313866" cy="1134578"/>
      </dsp:txXfrm>
    </dsp:sp>
    <dsp:sp modelId="{3E782D52-092B-D043-A4B7-DDF465C168D5}">
      <dsp:nvSpPr>
        <dsp:cNvPr id="0" name=""/>
        <dsp:cNvSpPr/>
      </dsp:nvSpPr>
      <dsp:spPr>
        <a:xfrm rot="10800000">
          <a:off x="0" y="812"/>
          <a:ext cx="5313866" cy="1746122"/>
        </a:xfrm>
        <a:prstGeom prst="upArrowCallou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⁠Mixed-methods approach</a:t>
          </a:r>
        </a:p>
      </dsp:txBody>
      <dsp:txXfrm rot="-10800000">
        <a:off x="0" y="812"/>
        <a:ext cx="5313866" cy="612889"/>
      </dsp:txXfrm>
    </dsp:sp>
    <dsp:sp modelId="{B0DF229F-F253-3344-B10B-3F07DFAF412E}">
      <dsp:nvSpPr>
        <dsp:cNvPr id="0" name=""/>
        <dsp:cNvSpPr/>
      </dsp:nvSpPr>
      <dsp:spPr>
        <a:xfrm>
          <a:off x="2594" y="613701"/>
          <a:ext cx="1769558" cy="522090"/>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a:t>Comprehensive literature review</a:t>
          </a:r>
        </a:p>
      </dsp:txBody>
      <dsp:txXfrm>
        <a:off x="2594" y="613701"/>
        <a:ext cx="1769558" cy="522090"/>
      </dsp:txXfrm>
    </dsp:sp>
    <dsp:sp modelId="{D096C3FE-D6AC-764D-A659-A59E54F882AC}">
      <dsp:nvSpPr>
        <dsp:cNvPr id="0" name=""/>
        <dsp:cNvSpPr/>
      </dsp:nvSpPr>
      <dsp:spPr>
        <a:xfrm>
          <a:off x="1772153" y="613701"/>
          <a:ext cx="1769558" cy="522090"/>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dirty="0"/>
            <a:t>Data analysis (TRAI reports, surveys, public data)</a:t>
          </a:r>
        </a:p>
      </dsp:txBody>
      <dsp:txXfrm>
        <a:off x="1772153" y="613701"/>
        <a:ext cx="1769558" cy="522090"/>
      </dsp:txXfrm>
    </dsp:sp>
    <dsp:sp modelId="{6294648F-82A1-9346-B1AC-A94DE2344A70}">
      <dsp:nvSpPr>
        <dsp:cNvPr id="0" name=""/>
        <dsp:cNvSpPr/>
      </dsp:nvSpPr>
      <dsp:spPr>
        <a:xfrm>
          <a:off x="3541712" y="613701"/>
          <a:ext cx="1769558" cy="522090"/>
        </a:xfrm>
        <a:prstGeom prst="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marL="0" lvl="0" indent="0" algn="ctr" defTabSz="533400">
            <a:lnSpc>
              <a:spcPct val="90000"/>
            </a:lnSpc>
            <a:spcBef>
              <a:spcPct val="0"/>
            </a:spcBef>
            <a:spcAft>
              <a:spcPct val="35000"/>
            </a:spcAft>
            <a:buNone/>
          </a:pPr>
          <a:r>
            <a:rPr lang="en-US" sz="1200" kern="1200"/>
            <a:t>Statistical models (linear regression, time series analysis)</a:t>
          </a:r>
        </a:p>
      </dsp:txBody>
      <dsp:txXfrm>
        <a:off x="3541712" y="613701"/>
        <a:ext cx="1769558" cy="5220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F86C0-2203-7140-A09D-215E305F5304}">
      <dsp:nvSpPr>
        <dsp:cNvPr id="0" name=""/>
        <dsp:cNvSpPr/>
      </dsp:nvSpPr>
      <dsp:spPr>
        <a:xfrm>
          <a:off x="769386" y="839"/>
          <a:ext cx="1256368" cy="753821"/>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kern="1200" dirty="0"/>
            <a:t>Data Acquisition </a:t>
          </a:r>
        </a:p>
        <a:p>
          <a:pPr marL="0" lvl="0" indent="0" algn="ctr" defTabSz="311150">
            <a:lnSpc>
              <a:spcPct val="90000"/>
            </a:lnSpc>
            <a:spcBef>
              <a:spcPct val="0"/>
            </a:spcBef>
            <a:spcAft>
              <a:spcPct val="35000"/>
            </a:spcAft>
            <a:buNone/>
          </a:pPr>
          <a:r>
            <a:rPr lang="en-GB" sz="700" kern="1200" dirty="0"/>
            <a:t>- TRAI reports </a:t>
          </a:r>
        </a:p>
        <a:p>
          <a:pPr marL="0" lvl="0" indent="0" algn="ctr" defTabSz="311150">
            <a:lnSpc>
              <a:spcPct val="90000"/>
            </a:lnSpc>
            <a:spcBef>
              <a:spcPct val="0"/>
            </a:spcBef>
            <a:spcAft>
              <a:spcPct val="35000"/>
            </a:spcAft>
            <a:buNone/>
          </a:pPr>
          <a:r>
            <a:rPr lang="en-GB" sz="700" kern="1200" dirty="0"/>
            <a:t>- Data surveys</a:t>
          </a:r>
        </a:p>
        <a:p>
          <a:pPr marL="0" lvl="0" indent="0" algn="ctr" defTabSz="311150">
            <a:lnSpc>
              <a:spcPct val="90000"/>
            </a:lnSpc>
            <a:spcBef>
              <a:spcPct val="0"/>
            </a:spcBef>
            <a:spcAft>
              <a:spcPct val="35000"/>
            </a:spcAft>
            <a:buNone/>
          </a:pPr>
          <a:r>
            <a:rPr lang="en-GB" sz="700" kern="1200" dirty="0"/>
            <a:t>- Public datasets</a:t>
          </a:r>
        </a:p>
      </dsp:txBody>
      <dsp:txXfrm>
        <a:off x="791465" y="22918"/>
        <a:ext cx="1212210" cy="709663"/>
      </dsp:txXfrm>
    </dsp:sp>
    <dsp:sp modelId="{533D6B18-A4D2-2A44-A107-70B099613DE1}">
      <dsp:nvSpPr>
        <dsp:cNvPr id="0" name=""/>
        <dsp:cNvSpPr/>
      </dsp:nvSpPr>
      <dsp:spPr>
        <a:xfrm>
          <a:off x="2136315" y="221960"/>
          <a:ext cx="266350" cy="31157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2136315" y="284276"/>
        <a:ext cx="186445" cy="186947"/>
      </dsp:txXfrm>
    </dsp:sp>
    <dsp:sp modelId="{900C4FCA-DAD3-3F40-8332-12BC7531F40B}">
      <dsp:nvSpPr>
        <dsp:cNvPr id="0" name=""/>
        <dsp:cNvSpPr/>
      </dsp:nvSpPr>
      <dsp:spPr>
        <a:xfrm>
          <a:off x="2528302" y="839"/>
          <a:ext cx="1256368" cy="753821"/>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kern="1200" dirty="0"/>
            <a:t>Data Integration and cleaning </a:t>
          </a:r>
        </a:p>
        <a:p>
          <a:pPr marL="0" lvl="0" indent="0" algn="ctr" defTabSz="311150">
            <a:lnSpc>
              <a:spcPct val="90000"/>
            </a:lnSpc>
            <a:spcBef>
              <a:spcPct val="0"/>
            </a:spcBef>
            <a:spcAft>
              <a:spcPct val="35000"/>
            </a:spcAft>
            <a:buNone/>
          </a:pPr>
          <a:r>
            <a:rPr lang="en-GB" sz="700" kern="1200" dirty="0"/>
            <a:t>- Standardize data formats</a:t>
          </a:r>
        </a:p>
        <a:p>
          <a:pPr marL="0" lvl="0" indent="0" algn="ctr" defTabSz="311150">
            <a:lnSpc>
              <a:spcPct val="90000"/>
            </a:lnSpc>
            <a:spcBef>
              <a:spcPct val="0"/>
            </a:spcBef>
            <a:spcAft>
              <a:spcPct val="35000"/>
            </a:spcAft>
            <a:buNone/>
          </a:pPr>
          <a:r>
            <a:rPr lang="en-GB" sz="700" kern="1200" dirty="0"/>
            <a:t>- Handle missing data</a:t>
          </a:r>
        </a:p>
      </dsp:txBody>
      <dsp:txXfrm>
        <a:off x="2550381" y="22918"/>
        <a:ext cx="1212210" cy="709663"/>
      </dsp:txXfrm>
    </dsp:sp>
    <dsp:sp modelId="{7323CD7C-2BE7-7043-9CF4-83DFAE43B838}">
      <dsp:nvSpPr>
        <dsp:cNvPr id="0" name=""/>
        <dsp:cNvSpPr/>
      </dsp:nvSpPr>
      <dsp:spPr>
        <a:xfrm rot="5400000">
          <a:off x="3023311" y="842606"/>
          <a:ext cx="266350" cy="31157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rot="-5400000">
        <a:off x="3063013" y="865221"/>
        <a:ext cx="186947" cy="186445"/>
      </dsp:txXfrm>
    </dsp:sp>
    <dsp:sp modelId="{89732687-FA5A-304B-A3CA-36E64618A4FC}">
      <dsp:nvSpPr>
        <dsp:cNvPr id="0" name=""/>
        <dsp:cNvSpPr/>
      </dsp:nvSpPr>
      <dsp:spPr>
        <a:xfrm>
          <a:off x="2528302" y="1257208"/>
          <a:ext cx="1256368" cy="753821"/>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kern="1200" dirty="0"/>
            <a:t>Preliminary Data Analysis</a:t>
          </a:r>
        </a:p>
        <a:p>
          <a:pPr marL="0" lvl="0" indent="0" algn="ctr" defTabSz="311150">
            <a:lnSpc>
              <a:spcPct val="90000"/>
            </a:lnSpc>
            <a:spcBef>
              <a:spcPct val="0"/>
            </a:spcBef>
            <a:spcAft>
              <a:spcPct val="35000"/>
            </a:spcAft>
            <a:buNone/>
          </a:pPr>
          <a:r>
            <a:rPr lang="en-GB" sz="700" kern="1200" dirty="0"/>
            <a:t>-Descriptive stats</a:t>
          </a:r>
        </a:p>
        <a:p>
          <a:pPr marL="0" lvl="0" indent="0" algn="ctr" defTabSz="311150">
            <a:lnSpc>
              <a:spcPct val="90000"/>
            </a:lnSpc>
            <a:spcBef>
              <a:spcPct val="0"/>
            </a:spcBef>
            <a:spcAft>
              <a:spcPct val="35000"/>
            </a:spcAft>
            <a:buNone/>
          </a:pPr>
          <a:r>
            <a:rPr lang="en-GB" sz="700" kern="1200" dirty="0"/>
            <a:t>- Initial insights</a:t>
          </a:r>
        </a:p>
      </dsp:txBody>
      <dsp:txXfrm>
        <a:off x="2550381" y="1279287"/>
        <a:ext cx="1212210" cy="709663"/>
      </dsp:txXfrm>
    </dsp:sp>
    <dsp:sp modelId="{F925A484-F117-6C48-8E43-72B218F55C38}">
      <dsp:nvSpPr>
        <dsp:cNvPr id="0" name=""/>
        <dsp:cNvSpPr/>
      </dsp:nvSpPr>
      <dsp:spPr>
        <a:xfrm rot="10800000">
          <a:off x="2151392" y="1478329"/>
          <a:ext cx="266350" cy="31157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rot="10800000">
        <a:off x="2231297" y="1540645"/>
        <a:ext cx="186445" cy="186947"/>
      </dsp:txXfrm>
    </dsp:sp>
    <dsp:sp modelId="{D8DFA7F1-213B-554D-952C-678F0033BAAA}">
      <dsp:nvSpPr>
        <dsp:cNvPr id="0" name=""/>
        <dsp:cNvSpPr/>
      </dsp:nvSpPr>
      <dsp:spPr>
        <a:xfrm>
          <a:off x="769386" y="1257208"/>
          <a:ext cx="1256368" cy="753821"/>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kern="1200" dirty="0"/>
            <a:t>Advanced Statistical Analysis</a:t>
          </a:r>
        </a:p>
        <a:p>
          <a:pPr marL="0" lvl="0" indent="0" algn="ctr" defTabSz="311150">
            <a:lnSpc>
              <a:spcPct val="90000"/>
            </a:lnSpc>
            <a:spcBef>
              <a:spcPct val="0"/>
            </a:spcBef>
            <a:spcAft>
              <a:spcPct val="35000"/>
            </a:spcAft>
            <a:buNone/>
          </a:pPr>
          <a:r>
            <a:rPr lang="en-GB" sz="700" kern="1200" dirty="0"/>
            <a:t>-Difference-in-Differences</a:t>
          </a:r>
        </a:p>
        <a:p>
          <a:pPr marL="0" lvl="0" indent="0" algn="ctr" defTabSz="311150">
            <a:lnSpc>
              <a:spcPct val="90000"/>
            </a:lnSpc>
            <a:spcBef>
              <a:spcPct val="0"/>
            </a:spcBef>
            <a:spcAft>
              <a:spcPct val="35000"/>
            </a:spcAft>
            <a:buNone/>
          </a:pPr>
          <a:r>
            <a:rPr lang="en-GB" sz="700" kern="1200" dirty="0"/>
            <a:t>- Regression Models</a:t>
          </a:r>
        </a:p>
      </dsp:txBody>
      <dsp:txXfrm>
        <a:off x="791465" y="1279287"/>
        <a:ext cx="1212210" cy="709663"/>
      </dsp:txXfrm>
    </dsp:sp>
    <dsp:sp modelId="{90340B79-0CAD-6041-8098-1A3BF22942F7}">
      <dsp:nvSpPr>
        <dsp:cNvPr id="0" name=""/>
        <dsp:cNvSpPr/>
      </dsp:nvSpPr>
      <dsp:spPr>
        <a:xfrm rot="5400000">
          <a:off x="1264395" y="2098975"/>
          <a:ext cx="266350" cy="31157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rot="-5400000">
        <a:off x="1304097" y="2121590"/>
        <a:ext cx="186947" cy="186445"/>
      </dsp:txXfrm>
    </dsp:sp>
    <dsp:sp modelId="{A1E7A11A-6D22-C449-9FA1-F0CCA8516817}">
      <dsp:nvSpPr>
        <dsp:cNvPr id="0" name=""/>
        <dsp:cNvSpPr/>
      </dsp:nvSpPr>
      <dsp:spPr>
        <a:xfrm>
          <a:off x="769386" y="2513576"/>
          <a:ext cx="1256368" cy="753821"/>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kern="1200" dirty="0"/>
            <a:t>Model Refinement and validation</a:t>
          </a:r>
        </a:p>
        <a:p>
          <a:pPr marL="0" lvl="0" indent="0" algn="ctr" defTabSz="311150">
            <a:lnSpc>
              <a:spcPct val="90000"/>
            </a:lnSpc>
            <a:spcBef>
              <a:spcPct val="0"/>
            </a:spcBef>
            <a:spcAft>
              <a:spcPct val="35000"/>
            </a:spcAft>
            <a:buNone/>
          </a:pPr>
          <a:r>
            <a:rPr lang="en-GB" sz="700" kern="1200" dirty="0"/>
            <a:t>- Update models based on data trends</a:t>
          </a:r>
        </a:p>
      </dsp:txBody>
      <dsp:txXfrm>
        <a:off x="791465" y="2535655"/>
        <a:ext cx="1212210" cy="709663"/>
      </dsp:txXfrm>
    </dsp:sp>
    <dsp:sp modelId="{B040A4DC-DBF7-E248-A7A7-74F51B67A69B}">
      <dsp:nvSpPr>
        <dsp:cNvPr id="0" name=""/>
        <dsp:cNvSpPr/>
      </dsp:nvSpPr>
      <dsp:spPr>
        <a:xfrm>
          <a:off x="2136315" y="2734697"/>
          <a:ext cx="266350" cy="311579"/>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2136315" y="2797013"/>
        <a:ext cx="186445" cy="186947"/>
      </dsp:txXfrm>
    </dsp:sp>
    <dsp:sp modelId="{58C91D6A-DD73-2E4B-A3A2-4F3C5D3A83E7}">
      <dsp:nvSpPr>
        <dsp:cNvPr id="0" name=""/>
        <dsp:cNvSpPr/>
      </dsp:nvSpPr>
      <dsp:spPr>
        <a:xfrm>
          <a:off x="2528302" y="2513576"/>
          <a:ext cx="1256368" cy="753821"/>
        </a:xfrm>
        <a:prstGeom prst="roundRect">
          <a:avLst>
            <a:gd name="adj" fmla="val 10000"/>
          </a:avLst>
        </a:prstGeom>
        <a:solidFill>
          <a:schemeClr val="lt1">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kern="1200" dirty="0"/>
            <a:t>Final Analysis &amp; Report Preparation </a:t>
          </a:r>
        </a:p>
        <a:p>
          <a:pPr marL="0" lvl="0" indent="0" algn="ctr" defTabSz="311150">
            <a:lnSpc>
              <a:spcPct val="90000"/>
            </a:lnSpc>
            <a:spcBef>
              <a:spcPct val="0"/>
            </a:spcBef>
            <a:spcAft>
              <a:spcPct val="35000"/>
            </a:spcAft>
            <a:buNone/>
          </a:pPr>
          <a:r>
            <a:rPr lang="en-GB" sz="700" kern="1200" dirty="0"/>
            <a:t>- Compile findings</a:t>
          </a:r>
        </a:p>
        <a:p>
          <a:pPr marL="0" lvl="0" indent="0" algn="ctr" defTabSz="311150">
            <a:lnSpc>
              <a:spcPct val="90000"/>
            </a:lnSpc>
            <a:spcBef>
              <a:spcPct val="0"/>
            </a:spcBef>
            <a:spcAft>
              <a:spcPct val="35000"/>
            </a:spcAft>
            <a:buNone/>
          </a:pPr>
          <a:r>
            <a:rPr lang="en-GB" sz="700" kern="1200" dirty="0"/>
            <a:t>- Finalize report</a:t>
          </a:r>
        </a:p>
        <a:p>
          <a:pPr marL="0" lvl="0" indent="0" algn="ctr" defTabSz="311150">
            <a:lnSpc>
              <a:spcPct val="90000"/>
            </a:lnSpc>
            <a:spcBef>
              <a:spcPct val="0"/>
            </a:spcBef>
            <a:spcAft>
              <a:spcPct val="35000"/>
            </a:spcAft>
            <a:buNone/>
          </a:pPr>
          <a:r>
            <a:rPr lang="en-GB" sz="700" kern="1200" dirty="0"/>
            <a:t>- Prepare presentations </a:t>
          </a:r>
        </a:p>
      </dsp:txBody>
      <dsp:txXfrm>
        <a:off x="2550381" y="2535655"/>
        <a:ext cx="1212210" cy="7096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B40F6-2DC6-2147-B753-F2D9D20FDE68}">
      <dsp:nvSpPr>
        <dsp:cNvPr id="0" name=""/>
        <dsp:cNvSpPr/>
      </dsp:nvSpPr>
      <dsp:spPr>
        <a:xfrm>
          <a:off x="349952" y="75587"/>
          <a:ext cx="3229210" cy="1937526"/>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dirty="0">
              <a:solidFill>
                <a:schemeClr val="bg1"/>
              </a:solidFill>
            </a:rPr>
            <a:t>Rural Subscriber Growth Analysis: </a:t>
          </a:r>
          <a:r>
            <a:rPr lang="en-US" sz="1700" kern="1200" dirty="0">
              <a:solidFill>
                <a:schemeClr val="bg1"/>
              </a:solidFill>
              <a:latin typeface="Times New Roman" panose="02020603050405020304" pitchFamily="18" charset="0"/>
              <a:cs typeface="Times New Roman" panose="02020603050405020304" pitchFamily="18" charset="0"/>
            </a:rPr>
            <a:t>After evaluation we rejected the Null-Hypothesis(H0) and accepted Alternative-Hypothesis(H1) that Reliance Jio had a positive impact on subscriber growth, indicating digital inclusivity.</a:t>
          </a:r>
          <a:endParaRPr lang="en-US" sz="1700" kern="1200" dirty="0">
            <a:solidFill>
              <a:schemeClr val="bg1"/>
            </a:solidFill>
          </a:endParaRPr>
        </a:p>
      </dsp:txBody>
      <dsp:txXfrm>
        <a:off x="349952" y="75587"/>
        <a:ext cx="3229210" cy="1937526"/>
      </dsp:txXfrm>
    </dsp:sp>
    <dsp:sp modelId="{4A1C017A-C5FB-1041-87E4-DE448D11DC81}">
      <dsp:nvSpPr>
        <dsp:cNvPr id="0" name=""/>
        <dsp:cNvSpPr/>
      </dsp:nvSpPr>
      <dsp:spPr>
        <a:xfrm>
          <a:off x="3902084" y="65357"/>
          <a:ext cx="3229210" cy="1937526"/>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100000"/>
            </a:lnSpc>
            <a:spcBef>
              <a:spcPct val="0"/>
            </a:spcBef>
            <a:spcAft>
              <a:spcPct val="35000"/>
            </a:spcAft>
            <a:buNone/>
          </a:pPr>
          <a:r>
            <a:rPr lang="en-US" sz="1700" kern="1200" dirty="0"/>
            <a:t>Linear Regression Analysis:</a:t>
          </a:r>
        </a:p>
        <a:p>
          <a:pPr marL="114300" lvl="1" indent="-114300" algn="l" defTabSz="577850">
            <a:lnSpc>
              <a:spcPct val="100000"/>
            </a:lnSpc>
            <a:spcBef>
              <a:spcPct val="0"/>
            </a:spcBef>
            <a:spcAft>
              <a:spcPct val="15000"/>
            </a:spcAft>
            <a:buChar char="•"/>
          </a:pPr>
          <a:r>
            <a:rPr lang="en-US" sz="1300" kern="1200" dirty="0"/>
            <a:t>P-value: 0.002 (Reject null hypothesis)</a:t>
          </a:r>
        </a:p>
        <a:p>
          <a:pPr marL="114300" lvl="1" indent="-114300" algn="l" defTabSz="577850">
            <a:lnSpc>
              <a:spcPct val="100000"/>
            </a:lnSpc>
            <a:spcBef>
              <a:spcPct val="0"/>
            </a:spcBef>
            <a:spcAft>
              <a:spcPct val="15000"/>
            </a:spcAft>
            <a:buChar char="•"/>
          </a:pPr>
          <a:r>
            <a:rPr lang="en-US" sz="1300" kern="1200" dirty="0"/>
            <a:t>Slope: 24.04 (Significant yearly increase)</a:t>
          </a:r>
        </a:p>
      </dsp:txBody>
      <dsp:txXfrm>
        <a:off x="3902084" y="65357"/>
        <a:ext cx="3229210" cy="1937526"/>
      </dsp:txXfrm>
    </dsp:sp>
    <dsp:sp modelId="{079AE815-AC4B-5C40-A2A8-85D6F31E56FA}">
      <dsp:nvSpPr>
        <dsp:cNvPr id="0" name=""/>
        <dsp:cNvSpPr/>
      </dsp:nvSpPr>
      <dsp:spPr>
        <a:xfrm>
          <a:off x="349952" y="2261324"/>
          <a:ext cx="3229210" cy="1937526"/>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a:t>Test Conclusion: Significant increase in Jio's rural subscribers from inception until 2022, supporting increased digital inclusivity.</a:t>
          </a:r>
          <a:endParaRPr lang="en-US" sz="1700" kern="1200" dirty="0"/>
        </a:p>
      </dsp:txBody>
      <dsp:txXfrm>
        <a:off x="349952" y="2261324"/>
        <a:ext cx="3229210" cy="1937526"/>
      </dsp:txXfrm>
    </dsp:sp>
    <dsp:sp modelId="{EEC7CA24-15A7-3E4A-B513-3476A6FDA5EC}">
      <dsp:nvSpPr>
        <dsp:cNvPr id="0" name=""/>
        <dsp:cNvSpPr/>
      </dsp:nvSpPr>
      <dsp:spPr>
        <a:xfrm>
          <a:off x="3902084" y="2261324"/>
          <a:ext cx="3229210" cy="1937526"/>
        </a:xfrm>
        <a:prstGeom prst="rect">
          <a:avLst/>
        </a:prstGeom>
        <a:gradFill rotWithShape="0">
          <a:gsLst>
            <a:gs pos="0">
              <a:schemeClr val="dk2">
                <a:hueOff val="0"/>
                <a:satOff val="0"/>
                <a:lumOff val="0"/>
                <a:alphaOff val="0"/>
                <a:tint val="98000"/>
                <a:satMod val="110000"/>
                <a:lumMod val="104000"/>
              </a:schemeClr>
            </a:gs>
            <a:gs pos="69000">
              <a:schemeClr val="dk2">
                <a:hueOff val="0"/>
                <a:satOff val="0"/>
                <a:lumOff val="0"/>
                <a:alphaOff val="0"/>
                <a:shade val="88000"/>
                <a:satMod val="130000"/>
                <a:lumMod val="92000"/>
              </a:schemeClr>
            </a:gs>
            <a:gs pos="100000">
              <a:schemeClr val="dk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dirty="0"/>
            <a:t>The line graph should depict the evolution of Jio's rural subscriber base over time, with the x-axis representing the years since Jio's launch and the y-axis showing the number of rural subscribers.</a:t>
          </a:r>
        </a:p>
      </dsp:txBody>
      <dsp:txXfrm>
        <a:off x="3902084" y="2261324"/>
        <a:ext cx="3229210" cy="193752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0042F3-30B4-42C5-A07E-00439C2B22B3}" type="datetimeFigureOut">
              <a:rPr lang="en-IN" smtClean="0"/>
              <a:t>25-04-2024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4F0F5-71E3-4159-85D8-49E4F775A193}" type="slidenum">
              <a:rPr lang="en-IN" smtClean="0"/>
              <a:t>‹#›</a:t>
            </a:fld>
            <a:endParaRPr lang="en-IN"/>
          </a:p>
        </p:txBody>
      </p:sp>
    </p:spTree>
    <p:extLst>
      <p:ext uri="{BB962C8B-B14F-4D97-AF65-F5344CB8AC3E}">
        <p14:creationId xmlns:p14="http://schemas.microsoft.com/office/powerpoint/2010/main" val="1805313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Aptos" panose="020B0004020202020204" pitchFamily="34" charset="0"/>
                <a:ea typeface="Aptos" panose="020B0004020202020204" pitchFamily="34" charset="0"/>
                <a:cs typeface="Times New Roman" panose="02020603050405020304" pitchFamily="18" charset="0"/>
              </a:rPr>
              <a:t>Welcome everyone. Today, we will explore </a:t>
            </a:r>
            <a:r>
              <a:rPr lang="en-IN" sz="1800" b="1" dirty="0" err="1">
                <a:solidFill>
                  <a:srgbClr val="FFFFFE"/>
                </a:solidFill>
                <a:effectLst/>
                <a:latin typeface="Times New Roman" panose="02020603050405020304" pitchFamily="18" charset="0"/>
                <a:cs typeface="Times New Roman" panose="02020603050405020304" pitchFamily="18" charset="0"/>
              </a:rPr>
              <a:t>Analyzing</a:t>
            </a:r>
            <a:r>
              <a:rPr lang="en-IN" sz="1800" b="1" dirty="0">
                <a:solidFill>
                  <a:srgbClr val="FFFFFE"/>
                </a:solidFill>
                <a:effectLst/>
                <a:latin typeface="Times New Roman" panose="02020603050405020304" pitchFamily="18" charset="0"/>
                <a:cs typeface="Times New Roman" panose="02020603050405020304" pitchFamily="18" charset="0"/>
              </a:rPr>
              <a:t> Reliance Jio’s Impact on Network Security and Digital Inclusion for Populations Below Poverty Line in India</a:t>
            </a:r>
            <a:r>
              <a:rPr lang="en-IN" sz="1800" dirty="0">
                <a:effectLst/>
                <a:latin typeface="Aptos" panose="020B0004020202020204" pitchFamily="34" charset="0"/>
                <a:ea typeface="Aptos" panose="020B0004020202020204" pitchFamily="34" charset="0"/>
                <a:cs typeface="Times New Roman" panose="02020603050405020304" pitchFamily="18" charset="0"/>
              </a:rPr>
              <a:t>. Our team, Myself Rohan Reddy , Rahul, Pavan has conducted a comprehensive analysis to understand these dynamics."</a:t>
            </a:r>
            <a:endParaRPr lang="en-IN" dirty="0"/>
          </a:p>
        </p:txBody>
      </p:sp>
      <p:sp>
        <p:nvSpPr>
          <p:cNvPr id="4" name="Slide Number Placeholder 3"/>
          <p:cNvSpPr>
            <a:spLocks noGrp="1"/>
          </p:cNvSpPr>
          <p:nvPr>
            <p:ph type="sldNum" sz="quarter" idx="5"/>
          </p:nvPr>
        </p:nvSpPr>
        <p:spPr/>
        <p:txBody>
          <a:bodyPr/>
          <a:lstStyle/>
          <a:p>
            <a:fld id="{9E14F0F5-71E3-4159-85D8-49E4F775A193}" type="slidenum">
              <a:rPr lang="en-IN" smtClean="0"/>
              <a:t>1</a:t>
            </a:fld>
            <a:endParaRPr lang="en-IN"/>
          </a:p>
        </p:txBody>
      </p:sp>
    </p:spTree>
    <p:extLst>
      <p:ext uri="{BB962C8B-B14F-4D97-AF65-F5344CB8AC3E}">
        <p14:creationId xmlns:p14="http://schemas.microsoft.com/office/powerpoint/2010/main" val="566159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Aptos" panose="020B0004020202020204" pitchFamily="34" charset="0"/>
                <a:ea typeface="Aptos" panose="020B0004020202020204" pitchFamily="34" charset="0"/>
                <a:cs typeface="Times New Roman" panose="02020603050405020304" pitchFamily="18" charset="0"/>
              </a:rPr>
              <a:t>SO what is JIO? , Jio is a revolutionary telecom company owned by Mukesh </a:t>
            </a:r>
            <a:r>
              <a:rPr lang="en-IN" sz="1800" dirty="0" err="1">
                <a:effectLst/>
                <a:latin typeface="Aptos" panose="020B0004020202020204" pitchFamily="34" charset="0"/>
                <a:ea typeface="Aptos" panose="020B0004020202020204" pitchFamily="34" charset="0"/>
                <a:cs typeface="Times New Roman" panose="02020603050405020304" pitchFamily="18" charset="0"/>
              </a:rPr>
              <a:t>Dhirubhai</a:t>
            </a:r>
            <a:r>
              <a:rPr lang="en-IN" sz="1800" dirty="0">
                <a:effectLst/>
                <a:latin typeface="Aptos" panose="020B0004020202020204" pitchFamily="34" charset="0"/>
                <a:ea typeface="Aptos" panose="020B0004020202020204" pitchFamily="34" charset="0"/>
                <a:cs typeface="Times New Roman" panose="02020603050405020304" pitchFamily="18" charset="0"/>
              </a:rPr>
              <a:t> </a:t>
            </a:r>
            <a:r>
              <a:rPr lang="en-IN" sz="1800" dirty="0" err="1">
                <a:effectLst/>
                <a:latin typeface="Aptos" panose="020B0004020202020204" pitchFamily="34" charset="0"/>
                <a:ea typeface="Aptos" panose="020B0004020202020204" pitchFamily="34" charset="0"/>
                <a:cs typeface="Times New Roman" panose="02020603050405020304" pitchFamily="18" charset="0"/>
              </a:rPr>
              <a:t>Ambhani</a:t>
            </a:r>
            <a:r>
              <a:rPr lang="en-IN" sz="1800" dirty="0">
                <a:effectLst/>
                <a:latin typeface="Aptos" panose="020B0004020202020204" pitchFamily="34" charset="0"/>
                <a:ea typeface="Aptos" panose="020B0004020202020204" pitchFamily="34" charset="0"/>
                <a:cs typeface="Times New Roman" panose="02020603050405020304" pitchFamily="18" charset="0"/>
              </a:rPr>
              <a:t>  and was launched in 2016 by offering affordable internet services. This initiative has significantly enhanced digital accessibility for the economically disadvantaged, empowering both rural and urban communities. However, this rapid expansion has also introduced several network security and digital inclusivity challenges for economically disadvantaged, which our study aims to address.</a:t>
            </a:r>
            <a:endParaRPr lang="en-IN" dirty="0"/>
          </a:p>
        </p:txBody>
      </p:sp>
      <p:sp>
        <p:nvSpPr>
          <p:cNvPr id="4" name="Slide Number Placeholder 3"/>
          <p:cNvSpPr>
            <a:spLocks noGrp="1"/>
          </p:cNvSpPr>
          <p:nvPr>
            <p:ph type="sldNum" sz="quarter" idx="5"/>
          </p:nvPr>
        </p:nvSpPr>
        <p:spPr/>
        <p:txBody>
          <a:bodyPr/>
          <a:lstStyle/>
          <a:p>
            <a:fld id="{9E14F0F5-71E3-4159-85D8-49E4F775A193}" type="slidenum">
              <a:rPr lang="en-IN" smtClean="0"/>
              <a:t>2</a:t>
            </a:fld>
            <a:endParaRPr lang="en-IN"/>
          </a:p>
        </p:txBody>
      </p:sp>
    </p:spTree>
    <p:extLst>
      <p:ext uri="{BB962C8B-B14F-4D97-AF65-F5344CB8AC3E}">
        <p14:creationId xmlns:p14="http://schemas.microsoft.com/office/powerpoint/2010/main" val="139154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ECECEC"/>
                </a:solidFill>
                <a:effectLst/>
                <a:highlight>
                  <a:srgbClr val="212121"/>
                </a:highlight>
                <a:latin typeface="Söhne"/>
              </a:rPr>
              <a:t>In exploring Reliance Jio’s transformative impact, we find affordable data has democratized internet access, fostering inclusion for marginalized Indians. Our background analysis draws on varied studies, including TRAI data, highlighting Jio's influence on market dynamics and consumer satisfaction. However, this rapid digital expansion raises complex network security challenges. Our research delves into these intertwined facets of digital inclusivity and vulnerability, seeking a deeper understanding of Jio's catalytic role and the broader cybersecurity implications in an increasingly connected India.</a:t>
            </a:r>
            <a:r>
              <a:rPr lang="en-IN" sz="1800" dirty="0">
                <a:effectLst/>
                <a:latin typeface="Aptos" panose="020B0004020202020204" pitchFamily="34" charset="0"/>
                <a:ea typeface="Aptos" panose="020B0004020202020204" pitchFamily="34" charset="0"/>
                <a:cs typeface="Times New Roman" panose="02020603050405020304" pitchFamily="18" charset="0"/>
              </a:rPr>
              <a:t> The line graph here illustrates the narrowing gap between urban and rural subscribers, signalling Jio's pivotal role in digital inclusivity</a:t>
            </a:r>
            <a:endParaRPr lang="en-IN" dirty="0"/>
          </a:p>
        </p:txBody>
      </p:sp>
      <p:sp>
        <p:nvSpPr>
          <p:cNvPr id="4" name="Slide Number Placeholder 3"/>
          <p:cNvSpPr>
            <a:spLocks noGrp="1"/>
          </p:cNvSpPr>
          <p:nvPr>
            <p:ph type="sldNum" sz="quarter" idx="5"/>
          </p:nvPr>
        </p:nvSpPr>
        <p:spPr/>
        <p:txBody>
          <a:bodyPr/>
          <a:lstStyle/>
          <a:p>
            <a:fld id="{9E14F0F5-71E3-4159-85D8-49E4F775A193}" type="slidenum">
              <a:rPr lang="en-IN" smtClean="0"/>
              <a:t>3</a:t>
            </a:fld>
            <a:endParaRPr lang="en-IN"/>
          </a:p>
        </p:txBody>
      </p:sp>
    </p:spTree>
    <p:extLst>
      <p:ext uri="{BB962C8B-B14F-4D97-AF65-F5344CB8AC3E}">
        <p14:creationId xmlns:p14="http://schemas.microsoft.com/office/powerpoint/2010/main" val="656035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We adopted a mixed-methods approach involving an extensive literature review and data analysis, including TRAI reports and customer surveys. Our methodology also involved statistical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modeling</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to quantify the impact, focusing on rural subscribers as a proxy for the Below Poverty Line population."</a:t>
            </a:r>
          </a:p>
          <a:p>
            <a:endParaRPr lang="en-IN" dirty="0"/>
          </a:p>
        </p:txBody>
      </p:sp>
      <p:sp>
        <p:nvSpPr>
          <p:cNvPr id="4" name="Slide Number Placeholder 3"/>
          <p:cNvSpPr>
            <a:spLocks noGrp="1"/>
          </p:cNvSpPr>
          <p:nvPr>
            <p:ph type="sldNum" sz="quarter" idx="5"/>
          </p:nvPr>
        </p:nvSpPr>
        <p:spPr/>
        <p:txBody>
          <a:bodyPr/>
          <a:lstStyle/>
          <a:p>
            <a:fld id="{9E14F0F5-71E3-4159-85D8-49E4F775A193}" type="slidenum">
              <a:rPr lang="en-IN" smtClean="0"/>
              <a:t>4</a:t>
            </a:fld>
            <a:endParaRPr lang="en-IN"/>
          </a:p>
        </p:txBody>
      </p:sp>
    </p:spTree>
    <p:extLst>
      <p:ext uri="{BB962C8B-B14F-4D97-AF65-F5344CB8AC3E}">
        <p14:creationId xmlns:p14="http://schemas.microsoft.com/office/powerpoint/2010/main" val="2623728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E14F0F5-71E3-4159-85D8-49E4F775A193}" type="slidenum">
              <a:rPr lang="en-IN" smtClean="0"/>
              <a:t>5</a:t>
            </a:fld>
            <a:endParaRPr lang="en-IN"/>
          </a:p>
        </p:txBody>
      </p:sp>
    </p:spTree>
    <p:extLst>
      <p:ext uri="{BB962C8B-B14F-4D97-AF65-F5344CB8AC3E}">
        <p14:creationId xmlns:p14="http://schemas.microsoft.com/office/powerpoint/2010/main" val="2223625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For this hypothesis testing we have conducted a linear regression analysis which reveals a statistically significant increase in Jio's rural subscriber base, with a p-value of 0.002 and a slope of 24.04, clearly indicating Jio's expansive role in driving digital inclusivity since its launch.</a:t>
            </a:r>
            <a:r>
              <a:rPr lang="en-US" sz="1800" dirty="0">
                <a:solidFill>
                  <a:schemeClr val="bg1"/>
                </a:solidFill>
                <a:latin typeface="Times New Roman" panose="02020603050405020304" pitchFamily="18" charset="0"/>
                <a:cs typeface="Times New Roman" panose="02020603050405020304" pitchFamily="18" charset="0"/>
              </a:rPr>
              <a:t> After evaluation we rejected the Null-Hypothesis(H0) and accepted Alternative-Hypothesis(H1) that Reliance Jio had a positive impact on subscriber growth, indicating digital inclusivity.</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This a line graph demonstrating the growth in rural subscribers over the years, clearly illustrating Jio's pivotal role in expanding digital access. </a:t>
            </a:r>
            <a:endParaRPr lang="en-IN"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9E14F0F5-71E3-4159-85D8-49E4F775A193}" type="slidenum">
              <a:rPr lang="en-IN" smtClean="0"/>
              <a:t>6</a:t>
            </a:fld>
            <a:endParaRPr lang="en-IN"/>
          </a:p>
        </p:txBody>
      </p:sp>
    </p:spTree>
    <p:extLst>
      <p:ext uri="{BB962C8B-B14F-4D97-AF65-F5344CB8AC3E}">
        <p14:creationId xmlns:p14="http://schemas.microsoft.com/office/powerpoint/2010/main" val="810361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Turning our attention to the results of our analysis, the bar chart displayed here offers a stark visualization of voice call failures from Jio to other network operators. This highlights a critical gap in Jio's network security, impacting various user groups including those below the poverty line. Airtel tops the chart with a 34% failure rate, followed by Vodafone at 26.7%, while Idea has the lowest at 19.8%. These figures led us to reject the null hypothesis, affirming significant network challenges. Further investigation into various districts like </a:t>
            </a:r>
            <a:r>
              <a:rPr lang="en-US" b="0" i="0" dirty="0" err="1">
                <a:solidFill>
                  <a:srgbClr val="ECECEC"/>
                </a:solidFill>
                <a:effectLst/>
                <a:highlight>
                  <a:srgbClr val="212121"/>
                </a:highlight>
                <a:latin typeface="Söhne"/>
              </a:rPr>
              <a:t>Dharampuri</a:t>
            </a:r>
            <a:r>
              <a:rPr lang="en-US" b="0" i="0" dirty="0">
                <a:solidFill>
                  <a:srgbClr val="ECECEC"/>
                </a:solidFill>
                <a:effectLst/>
                <a:highlight>
                  <a:srgbClr val="212121"/>
                </a:highlight>
                <a:latin typeface="Söhne"/>
              </a:rPr>
              <a:t>, Bangalore, and Bhopal reveals a broader spectrum of security incidents, underscoring the need for heightened cybersecurity measures.</a:t>
            </a:r>
            <a:endParaRPr lang="en-IN" dirty="0"/>
          </a:p>
        </p:txBody>
      </p:sp>
      <p:sp>
        <p:nvSpPr>
          <p:cNvPr id="4" name="Slide Number Placeholder 3"/>
          <p:cNvSpPr>
            <a:spLocks noGrp="1"/>
          </p:cNvSpPr>
          <p:nvPr>
            <p:ph type="sldNum" sz="quarter" idx="5"/>
          </p:nvPr>
        </p:nvSpPr>
        <p:spPr/>
        <p:txBody>
          <a:bodyPr/>
          <a:lstStyle/>
          <a:p>
            <a:fld id="{9E14F0F5-71E3-4159-85D8-49E4F775A193}" type="slidenum">
              <a:rPr lang="en-IN" smtClean="0"/>
              <a:t>8</a:t>
            </a:fld>
            <a:endParaRPr lang="en-IN"/>
          </a:p>
        </p:txBody>
      </p:sp>
    </p:spTree>
    <p:extLst>
      <p:ext uri="{BB962C8B-B14F-4D97-AF65-F5344CB8AC3E}">
        <p14:creationId xmlns:p14="http://schemas.microsoft.com/office/powerpoint/2010/main" val="3065596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EC"/>
                </a:solidFill>
                <a:effectLst/>
                <a:highlight>
                  <a:srgbClr val="212121"/>
                </a:highlight>
                <a:latin typeface="Söhne"/>
              </a:rPr>
              <a:t>In our final submission, we dissect two critical areas: Jio's economic and educational impact. We challenge the notion that Jio's low-cost plans haven't significantly helped those below the poverty line, hypothesizing marked economic and educational benefits instead. Our analysis aims to confirm whether Jio has indeed spurred employment and improved educational access, reshaping India's socio-economic landscape for the better.</a:t>
            </a:r>
            <a:endParaRPr lang="en-IN" dirty="0"/>
          </a:p>
        </p:txBody>
      </p:sp>
      <p:sp>
        <p:nvSpPr>
          <p:cNvPr id="4" name="Slide Number Placeholder 3"/>
          <p:cNvSpPr>
            <a:spLocks noGrp="1"/>
          </p:cNvSpPr>
          <p:nvPr>
            <p:ph type="sldNum" sz="quarter" idx="5"/>
          </p:nvPr>
        </p:nvSpPr>
        <p:spPr/>
        <p:txBody>
          <a:bodyPr/>
          <a:lstStyle/>
          <a:p>
            <a:fld id="{9E14F0F5-71E3-4159-85D8-49E4F775A193}" type="slidenum">
              <a:rPr lang="en-IN" smtClean="0"/>
              <a:t>9</a:t>
            </a:fld>
            <a:endParaRPr lang="en-IN"/>
          </a:p>
        </p:txBody>
      </p:sp>
    </p:spTree>
    <p:extLst>
      <p:ext uri="{BB962C8B-B14F-4D97-AF65-F5344CB8AC3E}">
        <p14:creationId xmlns:p14="http://schemas.microsoft.com/office/powerpoint/2010/main" val="3569110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CECEC"/>
                </a:solidFill>
                <a:effectLst/>
                <a:highlight>
                  <a:srgbClr val="212121"/>
                </a:highlight>
                <a:latin typeface="Söhne"/>
              </a:rPr>
              <a:t>In reflecting on our research, it's pivotal to note the assumptions made for the BPL community. We've observed significant advancements in digital access across rural regions, enabling socio-economic upliftment through affordable connectivity. However, with these strides in digital inclusion come heightened security vulnerabilities. Thus, it is crucial to advocate for reinforced security measures and the development of regulatory frameworks that address the specific needs of the BPL population. As we progress, continuous vigilance in security practices is essential to safeguard this digital momentum</a:t>
            </a:r>
          </a:p>
        </p:txBody>
      </p:sp>
      <p:sp>
        <p:nvSpPr>
          <p:cNvPr id="4" name="Slide Number Placeholder 3"/>
          <p:cNvSpPr>
            <a:spLocks noGrp="1"/>
          </p:cNvSpPr>
          <p:nvPr>
            <p:ph type="sldNum" sz="quarter" idx="5"/>
          </p:nvPr>
        </p:nvSpPr>
        <p:spPr/>
        <p:txBody>
          <a:bodyPr/>
          <a:lstStyle/>
          <a:p>
            <a:fld id="{9E14F0F5-71E3-4159-85D8-49E4F775A193}" type="slidenum">
              <a:rPr lang="en-IN" smtClean="0"/>
              <a:t>10</a:t>
            </a:fld>
            <a:endParaRPr lang="en-IN"/>
          </a:p>
        </p:txBody>
      </p:sp>
    </p:spTree>
    <p:extLst>
      <p:ext uri="{BB962C8B-B14F-4D97-AF65-F5344CB8AC3E}">
        <p14:creationId xmlns:p14="http://schemas.microsoft.com/office/powerpoint/2010/main" val="39684319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4/25/2024</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3889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6012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01778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50995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80627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5622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4/25/2024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8688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6474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6432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7000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smtClean="0"/>
              <a:t>4/25/2024</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48788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4/25/2024</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233726"/>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2.xml"/><Relationship Id="rId7" Type="http://schemas.openxmlformats.org/officeDocument/2006/relationships/diagramData" Target="../diagrams/data2.xml"/><Relationship Id="rId12" Type="http://schemas.openxmlformats.org/officeDocument/2006/relationships/image" Target="../media/image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jpg"/><Relationship Id="rId11" Type="http://schemas.microsoft.com/office/2007/relationships/diagramDrawing" Target="../diagrams/drawing2.xml"/><Relationship Id="rId5" Type="http://schemas.openxmlformats.org/officeDocument/2006/relationships/image" Target="../media/image5.png"/><Relationship Id="rId10" Type="http://schemas.openxmlformats.org/officeDocument/2006/relationships/diagramColors" Target="../diagrams/colors2.xml"/><Relationship Id="rId4" Type="http://schemas.openxmlformats.org/officeDocument/2006/relationships/notesSlide" Target="../notesSlides/notesSlide3.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3.xml"/><Relationship Id="rId12" Type="http://schemas.openxmlformats.org/officeDocument/2006/relationships/diagramQuickStyle" Target="../diagrams/quickStyle4.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7.png"/><Relationship Id="rId10" Type="http://schemas.openxmlformats.org/officeDocument/2006/relationships/diagramData" Target="../diagrams/data4.xml"/><Relationship Id="rId4" Type="http://schemas.openxmlformats.org/officeDocument/2006/relationships/notesSlide" Target="../notesSlides/notesSlide4.xml"/><Relationship Id="rId9" Type="http://schemas.microsoft.com/office/2007/relationships/diagramDrawing" Target="../diagrams/drawing3.xml"/><Relationship Id="rId14" Type="http://schemas.microsoft.com/office/2007/relationships/diagramDrawing" Target="../diagrams/drawing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slideLayout" Target="../slideLayouts/slideLayout2.xml"/><Relationship Id="rId7" Type="http://schemas.openxmlformats.org/officeDocument/2006/relationships/diagramLayout" Target="../diagrams/layout5.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diagramData" Target="../diagrams/data5.xml"/><Relationship Id="rId11" Type="http://schemas.openxmlformats.org/officeDocument/2006/relationships/image" Target="../media/image10.png"/><Relationship Id="rId5" Type="http://schemas.openxmlformats.org/officeDocument/2006/relationships/image" Target="../media/image9.png"/><Relationship Id="rId10" Type="http://schemas.microsoft.com/office/2007/relationships/diagramDrawing" Target="../diagrams/drawing5.xml"/><Relationship Id="rId4" Type="http://schemas.openxmlformats.org/officeDocument/2006/relationships/notesSlide" Target="../notesSlides/notesSlide6.xml"/><Relationship Id="rId9" Type="http://schemas.openxmlformats.org/officeDocument/2006/relationships/diagramColors" Target="../diagrams/colors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jp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4.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82BED60E-B5A0-4992-33EB-7BB24C683CDC}"/>
              </a:ext>
            </a:extLst>
          </p:cNvPr>
          <p:cNvPicPr>
            <a:picLocks noChangeAspect="1"/>
          </p:cNvPicPr>
          <p:nvPr/>
        </p:nvPicPr>
        <p:blipFill rotWithShape="1">
          <a:blip r:embed="rId5"/>
          <a:srcRect t="2087" r="-1" b="13641"/>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094F0-8DAC-C4F4-CAFE-144C6FC501A6}"/>
              </a:ext>
            </a:extLst>
          </p:cNvPr>
          <p:cNvSpPr>
            <a:spLocks noGrp="1"/>
          </p:cNvSpPr>
          <p:nvPr>
            <p:ph type="ctrTitle"/>
          </p:nvPr>
        </p:nvSpPr>
        <p:spPr>
          <a:xfrm>
            <a:off x="4065511" y="3236470"/>
            <a:ext cx="6832500" cy="1252601"/>
          </a:xfrm>
        </p:spPr>
        <p:txBody>
          <a:bodyPr>
            <a:normAutofit/>
          </a:bodyPr>
          <a:lstStyle/>
          <a:p>
            <a:r>
              <a:rPr lang="en-IN" sz="1800" b="1" dirty="0" err="1">
                <a:solidFill>
                  <a:srgbClr val="FFFFFE"/>
                </a:solidFill>
                <a:effectLst/>
                <a:latin typeface="Times New Roman" panose="02020603050405020304" pitchFamily="18" charset="0"/>
                <a:cs typeface="Times New Roman" panose="02020603050405020304" pitchFamily="18" charset="0"/>
              </a:rPr>
              <a:t>Analyzing</a:t>
            </a:r>
            <a:r>
              <a:rPr lang="en-IN" sz="1800" b="1" dirty="0">
                <a:solidFill>
                  <a:srgbClr val="FFFFFE"/>
                </a:solidFill>
                <a:effectLst/>
                <a:latin typeface="Times New Roman" panose="02020603050405020304" pitchFamily="18" charset="0"/>
                <a:cs typeface="Times New Roman" panose="02020603050405020304" pitchFamily="18" charset="0"/>
              </a:rPr>
              <a:t> Reliance Jio’s Impact on Network Security and Digital Inclusion for Populations Below Poverty Line in India</a:t>
            </a:r>
            <a:br>
              <a:rPr lang="en-IN" sz="1800" dirty="0">
                <a:solidFill>
                  <a:srgbClr val="FFFFFE"/>
                </a:solidFill>
              </a:rPr>
            </a:br>
            <a:endParaRPr lang="en-US" sz="1800" dirty="0">
              <a:solidFill>
                <a:srgbClr val="FFFFFE"/>
              </a:solidFill>
            </a:endParaRPr>
          </a:p>
        </p:txBody>
      </p:sp>
      <p:sp>
        <p:nvSpPr>
          <p:cNvPr id="3" name="Subtitle 2">
            <a:extLst>
              <a:ext uri="{FF2B5EF4-FFF2-40B4-BE49-F238E27FC236}">
                <a16:creationId xmlns:a16="http://schemas.microsoft.com/office/drawing/2014/main" id="{DD8C8364-442C-87C9-1682-3195F4F07FFB}"/>
              </a:ext>
            </a:extLst>
          </p:cNvPr>
          <p:cNvSpPr>
            <a:spLocks noGrp="1"/>
          </p:cNvSpPr>
          <p:nvPr>
            <p:ph type="subTitle" idx="1"/>
          </p:nvPr>
        </p:nvSpPr>
        <p:spPr>
          <a:xfrm>
            <a:off x="4065511" y="4669144"/>
            <a:ext cx="6832499" cy="716529"/>
          </a:xfrm>
        </p:spPr>
        <p:txBody>
          <a:bodyPr>
            <a:noAutofit/>
          </a:bodyPr>
          <a:lstStyle/>
          <a:p>
            <a:pPr>
              <a:lnSpc>
                <a:spcPct val="110000"/>
              </a:lnSpc>
            </a:pPr>
            <a:r>
              <a:rPr lang="en-US" sz="1050" dirty="0">
                <a:solidFill>
                  <a:srgbClr val="FFFFFE"/>
                </a:solidFill>
              </a:rPr>
              <a:t>Team :</a:t>
            </a:r>
            <a:br>
              <a:rPr lang="en-US" sz="1050" dirty="0">
                <a:solidFill>
                  <a:srgbClr val="FFFFFE"/>
                </a:solidFill>
              </a:rPr>
            </a:br>
            <a:r>
              <a:rPr lang="en-US" sz="1050" dirty="0">
                <a:solidFill>
                  <a:srgbClr val="FFFFFE"/>
                </a:solidFill>
              </a:rPr>
              <a:t>Rahul </a:t>
            </a:r>
            <a:r>
              <a:rPr lang="en-US" sz="1050" dirty="0" err="1">
                <a:solidFill>
                  <a:srgbClr val="FFFFFE"/>
                </a:solidFill>
              </a:rPr>
              <a:t>Ankoshkar</a:t>
            </a:r>
            <a:br>
              <a:rPr lang="en-US" sz="1050" dirty="0">
                <a:solidFill>
                  <a:srgbClr val="FFFFFE"/>
                </a:solidFill>
              </a:rPr>
            </a:br>
            <a:r>
              <a:rPr lang="en-US" sz="1050" dirty="0">
                <a:solidFill>
                  <a:srgbClr val="FFFFFE"/>
                </a:solidFill>
              </a:rPr>
              <a:t>Rohan Reddy </a:t>
            </a:r>
            <a:r>
              <a:rPr lang="en-US" sz="1050" dirty="0" err="1">
                <a:solidFill>
                  <a:srgbClr val="FFFFFE"/>
                </a:solidFill>
              </a:rPr>
              <a:t>Jakkam</a:t>
            </a:r>
            <a:br>
              <a:rPr lang="en-US" sz="1050" dirty="0">
                <a:solidFill>
                  <a:srgbClr val="FFFFFE"/>
                </a:solidFill>
              </a:rPr>
            </a:br>
            <a:r>
              <a:rPr lang="en-US" sz="1050" dirty="0">
                <a:solidFill>
                  <a:srgbClr val="FFFFFE"/>
                </a:solidFill>
              </a:rPr>
              <a:t>Pavan Vishnu Sai </a:t>
            </a:r>
            <a:r>
              <a:rPr lang="en-US" sz="1050" dirty="0" err="1">
                <a:solidFill>
                  <a:srgbClr val="FFFFFE"/>
                </a:solidFill>
              </a:rPr>
              <a:t>Bestha</a:t>
            </a:r>
            <a:endParaRPr lang="en-US" sz="1050" dirty="0">
              <a:solidFill>
                <a:srgbClr val="FFFFFE"/>
              </a:solidFill>
            </a:endParaRPr>
          </a:p>
        </p:txBody>
      </p:sp>
      <p:cxnSp>
        <p:nvCxnSpPr>
          <p:cNvPr id="11" name="Straight Connector 10">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5BA3F4"/>
            </a:solidFill>
          </a:ln>
        </p:spPr>
        <p:style>
          <a:lnRef idx="3">
            <a:schemeClr val="accent1"/>
          </a:lnRef>
          <a:fillRef idx="0">
            <a:schemeClr val="accent1"/>
          </a:fillRef>
          <a:effectRef idx="2">
            <a:schemeClr val="accent1"/>
          </a:effectRef>
          <a:fontRef idx="minor">
            <a:schemeClr val="tx1"/>
          </a:fontRef>
        </p:style>
      </p:cxnSp>
      <p:pic>
        <p:nvPicPr>
          <p:cNvPr id="36" name="Video 35">
            <a:hlinkClick r:id="" action="ppaction://media"/>
            <a:extLst>
              <a:ext uri="{FF2B5EF4-FFF2-40B4-BE49-F238E27FC236}">
                <a16:creationId xmlns:a16="http://schemas.microsoft.com/office/drawing/2014/main" id="{EC41B565-4FA5-9A60-24D5-ABB3DA9B02E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898008" y="5564008"/>
            <a:ext cx="1211696" cy="1211696"/>
          </a:xfrm>
          <a:prstGeom prst="ellipse">
            <a:avLst/>
          </a:prstGeom>
        </p:spPr>
      </p:pic>
    </p:spTree>
    <p:extLst>
      <p:ext uri="{BB962C8B-B14F-4D97-AF65-F5344CB8AC3E}">
        <p14:creationId xmlns:p14="http://schemas.microsoft.com/office/powerpoint/2010/main" val="2706695923"/>
      </p:ext>
    </p:extLst>
  </p:cSld>
  <p:clrMapOvr>
    <a:masterClrMapping/>
  </p:clrMapOvr>
  <mc:AlternateContent xmlns:mc="http://schemas.openxmlformats.org/markup-compatibility/2006">
    <mc:Choice xmlns:p14="http://schemas.microsoft.com/office/powerpoint/2010/main" Requires="p14">
      <p:transition spd="slow" p14:dur="2000" advTm="19052"/>
    </mc:Choice>
    <mc:Fallback>
      <p:transition spd="slow" advTm="19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D2202-BD25-0325-C899-05B13F8578D6}"/>
              </a:ext>
            </a:extLst>
          </p:cNvPr>
          <p:cNvSpPr>
            <a:spLocks noGrp="1"/>
          </p:cNvSpPr>
          <p:nvPr>
            <p:ph type="title"/>
          </p:nvPr>
        </p:nvSpPr>
        <p:spPr>
          <a:xfrm>
            <a:off x="1143001" y="1007533"/>
            <a:ext cx="9905998" cy="1092200"/>
          </a:xfrm>
        </p:spPr>
        <p:txBody>
          <a:bodyPr>
            <a:normAutofit/>
          </a:bodyPr>
          <a:lstStyle/>
          <a:p>
            <a:pPr algn="ctr"/>
            <a:r>
              <a:rPr lang="en-US" dirty="0">
                <a:latin typeface="Times New Roman" panose="02020603050405020304" pitchFamily="18" charset="0"/>
                <a:cs typeface="Times New Roman" panose="02020603050405020304" pitchFamily="18" charset="0"/>
              </a:rPr>
              <a:t>Take ways:</a:t>
            </a:r>
          </a:p>
        </p:txBody>
      </p:sp>
      <p:sp>
        <p:nvSpPr>
          <p:cNvPr id="102" name="Content Placeholder 2">
            <a:extLst>
              <a:ext uri="{FF2B5EF4-FFF2-40B4-BE49-F238E27FC236}">
                <a16:creationId xmlns:a16="http://schemas.microsoft.com/office/drawing/2014/main" id="{778722D7-3603-1BC7-CA60-E7FACEFE75E2}"/>
              </a:ext>
            </a:extLst>
          </p:cNvPr>
          <p:cNvSpPr>
            <a:spLocks noGrp="1"/>
          </p:cNvSpPr>
          <p:nvPr>
            <p:ph idx="1"/>
          </p:nvPr>
        </p:nvSpPr>
        <p:spPr>
          <a:xfrm>
            <a:off x="1365423" y="1948935"/>
            <a:ext cx="9905999" cy="3454399"/>
          </a:xfrm>
        </p:spPr>
        <p:txBody>
          <a:bodyPr anchor="ctr">
            <a:normAutofit fontScale="92500" lnSpcReduction="20000"/>
          </a:bodyPr>
          <a:lstStyle/>
          <a:p>
            <a:r>
              <a:rPr lang="en-US" sz="1600" dirty="0">
                <a:latin typeface="Times New Roman" panose="02020603050405020304" pitchFamily="18" charset="0"/>
                <a:cs typeface="Times New Roman" panose="02020603050405020304" pitchFamily="18" charset="0"/>
              </a:rPr>
              <a:t>Keep in mind we have made assumptions for the BPL group.</a:t>
            </a:r>
          </a:p>
          <a:p>
            <a:r>
              <a:rPr lang="en-US" sz="1600" dirty="0">
                <a:latin typeface="Times New Roman" panose="02020603050405020304" pitchFamily="18" charset="0"/>
                <a:cs typeface="Times New Roman" panose="02020603050405020304" pitchFamily="18" charset="0"/>
              </a:rPr>
              <a:t>Digital Inclusion: We've witnessed a marked upsurge in internet accessibility in rural areas, where traditionally, such connectivity has been a challenge.</a:t>
            </a:r>
          </a:p>
          <a:p>
            <a:r>
              <a:rPr lang="en-US" sz="1600" dirty="0">
                <a:latin typeface="Times New Roman" panose="02020603050405020304" pitchFamily="18" charset="0"/>
                <a:cs typeface="Times New Roman" panose="02020603050405020304" pitchFamily="18" charset="0"/>
              </a:rPr>
              <a:t>Economic Empowerment: Affordable connectivity has not only opened doors to new economic avenues but has also enhanced access to education, integrating a wider community into the burgeoning digital economy.</a:t>
            </a:r>
          </a:p>
          <a:p>
            <a:r>
              <a:rPr lang="en-US" sz="1600" dirty="0">
                <a:latin typeface="Times New Roman" panose="02020603050405020304" pitchFamily="18" charset="0"/>
                <a:cs typeface="Times New Roman" panose="02020603050405020304" pitchFamily="18" charset="0"/>
              </a:rPr>
              <a:t>Security Concerns: The rapid digital expansion, though beneficial, has brought to the fore significant security vulnerabilities. There's an imperative need for reinforced protective measures to safeguard this newfound connectivity.</a:t>
            </a:r>
          </a:p>
          <a:p>
            <a:r>
              <a:rPr lang="en-US" sz="1600" dirty="0">
                <a:latin typeface="Times New Roman" panose="02020603050405020304" pitchFamily="18" charset="0"/>
                <a:cs typeface="Times New Roman" panose="02020603050405020304" pitchFamily="18" charset="0"/>
              </a:rPr>
              <a:t>Regulatory Needs: Our findings underscore the need for robust regulatory frameworks. These frameworks must protect equitable access while considering the unique needs and literacy levels of the BPL group.</a:t>
            </a:r>
          </a:p>
          <a:p>
            <a:r>
              <a:rPr lang="en-US" sz="1600" dirty="0">
                <a:latin typeface="Times New Roman" panose="02020603050405020304" pitchFamily="18" charset="0"/>
                <a:cs typeface="Times New Roman" panose="02020603050405020304" pitchFamily="18" charset="0"/>
              </a:rPr>
              <a:t>Future Focus: We advocate for relentless vigilance in security practice adaptations, striving to harmonize the pace of digital growth with the safeguarding of user safety.</a:t>
            </a:r>
          </a:p>
        </p:txBody>
      </p:sp>
      <p:pic>
        <p:nvPicPr>
          <p:cNvPr id="31" name="Video 30">
            <a:hlinkClick r:id="" action="ppaction://media"/>
            <a:extLst>
              <a:ext uri="{FF2B5EF4-FFF2-40B4-BE49-F238E27FC236}">
                <a16:creationId xmlns:a16="http://schemas.microsoft.com/office/drawing/2014/main" id="{10370694-FFAE-F438-4A48-20D4C5B8C6F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1045686" y="5711686"/>
            <a:ext cx="1064017" cy="1064017"/>
          </a:xfrm>
          <a:prstGeom prst="ellipse">
            <a:avLst/>
          </a:prstGeom>
        </p:spPr>
      </p:pic>
    </p:spTree>
    <p:extLst>
      <p:ext uri="{BB962C8B-B14F-4D97-AF65-F5344CB8AC3E}">
        <p14:creationId xmlns:p14="http://schemas.microsoft.com/office/powerpoint/2010/main" val="1708203250"/>
      </p:ext>
    </p:extLst>
  </p:cSld>
  <p:clrMapOvr>
    <a:masterClrMapping/>
  </p:clrMapOvr>
  <mc:AlternateContent xmlns:mc="http://schemas.openxmlformats.org/markup-compatibility/2006">
    <mc:Choice xmlns:p14="http://schemas.microsoft.com/office/powerpoint/2010/main" Requires="p14">
      <p:transition spd="slow" p14:dur="2000" advTm="52260"/>
    </mc:Choice>
    <mc:Fallback>
      <p:transition spd="slow" advTm="52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1"/>
                </p:tgtEl>
              </p:cMediaNode>
            </p:video>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1"/>
                                        </p:tgtEl>
                                      </p:cBhvr>
                                    </p:cmd>
                                  </p:childTnLst>
                                </p:cTn>
                              </p:par>
                            </p:childTnLst>
                          </p:cTn>
                        </p:par>
                      </p:childTnLst>
                    </p:cTn>
                  </p:par>
                </p:childTnLst>
              </p:cTn>
              <p:nextCondLst>
                <p:cond evt="onClick" delay="0">
                  <p:tgtEl>
                    <p:spTgt spid="31"/>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89AD677B-EB8B-2728-3B72-1417720F2163}"/>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Thank You</a:t>
            </a:r>
          </a:p>
        </p:txBody>
      </p:sp>
      <p:cxnSp>
        <p:nvCxnSpPr>
          <p:cNvPr id="21" name="Straight Connector 20">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Graphic 5" descr="Smiling Face with No Fill">
            <a:extLst>
              <a:ext uri="{FF2B5EF4-FFF2-40B4-BE49-F238E27FC236}">
                <a16:creationId xmlns:a16="http://schemas.microsoft.com/office/drawing/2014/main" id="{8A5BB162-CB1E-794D-9871-1D189927C0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4251" y="805583"/>
            <a:ext cx="4660762" cy="4660762"/>
          </a:xfrm>
          <a:prstGeom prst="rect">
            <a:avLst/>
          </a:prstGeom>
        </p:spPr>
      </p:pic>
      <p:pic>
        <p:nvPicPr>
          <p:cNvPr id="23" name="Picture 22">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0" name="Video 9">
            <a:hlinkClick r:id="" action="ppaction://media"/>
            <a:extLst>
              <a:ext uri="{FF2B5EF4-FFF2-40B4-BE49-F238E27FC236}">
                <a16:creationId xmlns:a16="http://schemas.microsoft.com/office/drawing/2014/main" id="{B80D89F6-96B9-2E87-B7A5-558EDEB764D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1054852" y="5720852"/>
            <a:ext cx="1054852" cy="1054852"/>
          </a:xfrm>
          <a:prstGeom prst="ellipse">
            <a:avLst/>
          </a:prstGeom>
        </p:spPr>
      </p:pic>
    </p:spTree>
    <p:extLst>
      <p:ext uri="{BB962C8B-B14F-4D97-AF65-F5344CB8AC3E}">
        <p14:creationId xmlns:p14="http://schemas.microsoft.com/office/powerpoint/2010/main" val="3049858523"/>
      </p:ext>
    </p:extLst>
  </p:cSld>
  <p:clrMapOvr>
    <a:masterClrMapping/>
  </p:clrMapOvr>
  <mc:AlternateContent xmlns:mc="http://schemas.openxmlformats.org/markup-compatibility/2006">
    <mc:Choice xmlns:p14="http://schemas.microsoft.com/office/powerpoint/2010/main" Requires="p14">
      <p:transition spd="slow" p14:dur="2000" advTm="1738"/>
    </mc:Choice>
    <mc:Fallback>
      <p:transition spd="slow" advTm="1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490EF-F7FC-FA24-7E86-2C99DC7B6A82}"/>
              </a:ext>
            </a:extLst>
          </p:cNvPr>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Introduction</a:t>
            </a:r>
          </a:p>
        </p:txBody>
      </p:sp>
      <p:graphicFrame>
        <p:nvGraphicFramePr>
          <p:cNvPr id="6" name="Content Placeholder 2">
            <a:extLst>
              <a:ext uri="{FF2B5EF4-FFF2-40B4-BE49-F238E27FC236}">
                <a16:creationId xmlns:a16="http://schemas.microsoft.com/office/drawing/2014/main" id="{211FF0CC-6D55-1B54-05EF-6F5F9B1CB526}"/>
              </a:ext>
            </a:extLst>
          </p:cNvPr>
          <p:cNvGraphicFramePr>
            <a:graphicFrameLocks noGrp="1"/>
          </p:cNvGraphicFramePr>
          <p:nvPr>
            <p:ph idx="1"/>
            <p:extLst>
              <p:ext uri="{D42A27DB-BD31-4B8C-83A1-F6EECF244321}">
                <p14:modId xmlns:p14="http://schemas.microsoft.com/office/powerpoint/2010/main" val="926386787"/>
              </p:ext>
            </p:extLst>
          </p:nvPr>
        </p:nvGraphicFramePr>
        <p:xfrm>
          <a:off x="1141413" y="1893886"/>
          <a:ext cx="10319067" cy="449799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4" name="Video 33">
            <a:hlinkClick r:id="" action="ppaction://media"/>
            <a:extLst>
              <a:ext uri="{FF2B5EF4-FFF2-40B4-BE49-F238E27FC236}">
                <a16:creationId xmlns:a16="http://schemas.microsoft.com/office/drawing/2014/main" id="{6B208862-3FD4-6ACD-A17C-27343B71E01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1050586" y="5716586"/>
            <a:ext cx="1059117" cy="1059117"/>
          </a:xfrm>
          <a:prstGeom prst="ellipse">
            <a:avLst/>
          </a:prstGeom>
        </p:spPr>
      </p:pic>
    </p:spTree>
    <p:extLst>
      <p:ext uri="{BB962C8B-B14F-4D97-AF65-F5344CB8AC3E}">
        <p14:creationId xmlns:p14="http://schemas.microsoft.com/office/powerpoint/2010/main" val="3068162591"/>
      </p:ext>
    </p:extLst>
  </p:cSld>
  <p:clrMapOvr>
    <a:masterClrMapping/>
  </p:clrMapOvr>
  <mc:AlternateContent xmlns:mc="http://schemas.openxmlformats.org/markup-compatibility/2006">
    <mc:Choice xmlns:p14="http://schemas.microsoft.com/office/powerpoint/2010/main" Requires="p14">
      <p:transition spd="slow" p14:dur="2000" advTm="39864"/>
    </mc:Choice>
    <mc:Fallback>
      <p:transition spd="slow" advTm="39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4"/>
                </p:tgtEl>
              </p:cMediaNode>
            </p:video>
            <p:seq concurrent="1" nextAc="seek">
              <p:cTn id="8" restart="whenNotActive" fill="hold" evtFilter="cancelBubble" nodeType="interactiveSeq">
                <p:stCondLst>
                  <p:cond evt="onClick" delay="0">
                    <p:tgtEl>
                      <p:spTgt spid="3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4"/>
                                        </p:tgtEl>
                                      </p:cBhvr>
                                    </p:cmd>
                                  </p:childTnLst>
                                </p:cTn>
                              </p:par>
                            </p:childTnLst>
                          </p:cTn>
                        </p:par>
                      </p:childTnLst>
                    </p:cTn>
                  </p:par>
                </p:childTnLst>
              </p:cTn>
              <p:nextCondLst>
                <p:cond evt="onClick" delay="0">
                  <p:tgtEl>
                    <p:spTgt spid="3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750267A-FD00-F81E-5BC5-83BA51F2D7EC}"/>
              </a:ext>
            </a:extLst>
          </p:cNvPr>
          <p:cNvSpPr>
            <a:spLocks noGrp="1"/>
          </p:cNvSpPr>
          <p:nvPr>
            <p:ph type="title"/>
          </p:nvPr>
        </p:nvSpPr>
        <p:spPr>
          <a:xfrm>
            <a:off x="1451580" y="804520"/>
            <a:ext cx="4176511" cy="1049235"/>
          </a:xfrm>
        </p:spPr>
        <p:txBody>
          <a:bodyPr>
            <a:normAutofit/>
          </a:bodyPr>
          <a:lstStyle/>
          <a:p>
            <a:r>
              <a:rPr lang="en-US">
                <a:latin typeface="Times New Roman" panose="02020603050405020304" pitchFamily="18" charset="0"/>
                <a:cs typeface="Times New Roman" panose="02020603050405020304" pitchFamily="18" charset="0"/>
              </a:rPr>
              <a:t>Motivation and Background</a:t>
            </a:r>
          </a:p>
        </p:txBody>
      </p:sp>
      <p:sp>
        <p:nvSpPr>
          <p:cNvPr id="16" name="Rectangle 1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4" name="Picture 3" descr="A graph with blue and orange lines&#10;&#10;Description automatically generated">
            <a:extLst>
              <a:ext uri="{FF2B5EF4-FFF2-40B4-BE49-F238E27FC236}">
                <a16:creationId xmlns:a16="http://schemas.microsoft.com/office/drawing/2014/main" id="{5DD13257-DE44-A7D5-DFA7-3098C9A5BBFF}"/>
              </a:ext>
            </a:extLst>
          </p:cNvPr>
          <p:cNvPicPr>
            <a:picLocks noChangeAspect="1"/>
          </p:cNvPicPr>
          <p:nvPr/>
        </p:nvPicPr>
        <p:blipFill>
          <a:blip r:embed="rId5"/>
          <a:stretch>
            <a:fillRect/>
          </a:stretch>
        </p:blipFill>
        <p:spPr>
          <a:xfrm>
            <a:off x="6974541" y="520314"/>
            <a:ext cx="3763563" cy="4660762"/>
          </a:xfrm>
          <a:prstGeom prst="rect">
            <a:avLst/>
          </a:prstGeom>
        </p:spPr>
      </p:pic>
      <p:pic>
        <p:nvPicPr>
          <p:cNvPr id="18" name="Picture 1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2">
            <a:extLst>
              <a:ext uri="{FF2B5EF4-FFF2-40B4-BE49-F238E27FC236}">
                <a16:creationId xmlns:a16="http://schemas.microsoft.com/office/drawing/2014/main" id="{82C3AE41-F928-4FE2-4C06-208D63DA57C0}"/>
              </a:ext>
            </a:extLst>
          </p:cNvPr>
          <p:cNvGraphicFramePr>
            <a:graphicFrameLocks noGrp="1"/>
          </p:cNvGraphicFramePr>
          <p:nvPr>
            <p:ph idx="1"/>
            <p:extLst>
              <p:ext uri="{D42A27DB-BD31-4B8C-83A1-F6EECF244321}">
                <p14:modId xmlns:p14="http://schemas.microsoft.com/office/powerpoint/2010/main" val="1265039996"/>
              </p:ext>
            </p:extLst>
          </p:nvPr>
        </p:nvGraphicFramePr>
        <p:xfrm>
          <a:off x="437596" y="1651155"/>
          <a:ext cx="6126315" cy="50338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TextBox 2">
            <a:extLst>
              <a:ext uri="{FF2B5EF4-FFF2-40B4-BE49-F238E27FC236}">
                <a16:creationId xmlns:a16="http://schemas.microsoft.com/office/drawing/2014/main" id="{EB26AE36-5D90-0B69-1439-5B7C7FB1897B}"/>
              </a:ext>
            </a:extLst>
          </p:cNvPr>
          <p:cNvSpPr txBox="1"/>
          <p:nvPr/>
        </p:nvSpPr>
        <p:spPr>
          <a:xfrm>
            <a:off x="6974541" y="5181076"/>
            <a:ext cx="4301126"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The above line graph compares Jio’s urban and rural subscribers showing a similar rise in both, rural subscribers catching up.</a:t>
            </a:r>
          </a:p>
        </p:txBody>
      </p:sp>
      <p:pic>
        <p:nvPicPr>
          <p:cNvPr id="101" name="Video 100">
            <a:hlinkClick r:id="" action="ppaction://media"/>
            <a:extLst>
              <a:ext uri="{FF2B5EF4-FFF2-40B4-BE49-F238E27FC236}">
                <a16:creationId xmlns:a16="http://schemas.microsoft.com/office/drawing/2014/main" id="{05435D80-9B44-B3AF-0FAE-F0888234F4A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2"/>
          <a:srcRect l="21875" r="21875"/>
          <a:stretch>
            <a:fillRect/>
          </a:stretch>
        </p:blipFill>
        <p:spPr>
          <a:xfrm>
            <a:off x="11039062" y="5705062"/>
            <a:ext cx="1070642" cy="1070642"/>
          </a:xfrm>
          <a:prstGeom prst="ellipse">
            <a:avLst/>
          </a:prstGeom>
        </p:spPr>
      </p:pic>
    </p:spTree>
    <p:extLst>
      <p:ext uri="{BB962C8B-B14F-4D97-AF65-F5344CB8AC3E}">
        <p14:creationId xmlns:p14="http://schemas.microsoft.com/office/powerpoint/2010/main" val="3607453668"/>
      </p:ext>
    </p:extLst>
  </p:cSld>
  <p:clrMapOvr>
    <a:masterClrMapping/>
  </p:clrMapOvr>
  <mc:AlternateContent xmlns:mc="http://schemas.openxmlformats.org/markup-compatibility/2006">
    <mc:Choice xmlns:p14="http://schemas.microsoft.com/office/powerpoint/2010/main" Requires="p14">
      <p:transition spd="slow" p14:dur="2000" advTm="70892"/>
    </mc:Choice>
    <mc:Fallback>
      <p:transition spd="slow" advTm="70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1"/>
                </p:tgtEl>
              </p:cMediaNode>
            </p:video>
            <p:seq concurrent="1" nextAc="seek">
              <p:cTn id="8" restart="whenNotActive" fill="hold" evtFilter="cancelBubble" nodeType="interactiveSeq">
                <p:stCondLst>
                  <p:cond evt="onClick" delay="0">
                    <p:tgtEl>
                      <p:spTgt spid="10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1"/>
                                        </p:tgtEl>
                                      </p:cBhvr>
                                    </p:cmd>
                                  </p:childTnLst>
                                </p:cTn>
                              </p:par>
                            </p:childTnLst>
                          </p:cTn>
                        </p:par>
                      </p:childTnLst>
                    </p:cTn>
                  </p:par>
                </p:childTnLst>
              </p:cTn>
              <p:nextCondLst>
                <p:cond evt="onClick" delay="0">
                  <p:tgtEl>
                    <p:spTgt spid="10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C0AC-E359-F180-AEF6-EBF2682CA3B3}"/>
              </a:ext>
            </a:extLst>
          </p:cNvPr>
          <p:cNvSpPr>
            <a:spLocks noGrp="1"/>
          </p:cNvSpPr>
          <p:nvPr>
            <p:ph type="title"/>
          </p:nvPr>
        </p:nvSpPr>
        <p:spPr>
          <a:xfrm>
            <a:off x="1451579" y="804519"/>
            <a:ext cx="9603275" cy="1049235"/>
          </a:xfrm>
        </p:spPr>
        <p:txBody>
          <a:bodyPr>
            <a:normAutofit/>
          </a:bodyPr>
          <a:lstStyle/>
          <a:p>
            <a:r>
              <a:rPr lang="en-US">
                <a:latin typeface="Times New Roman" panose="02020603050405020304" pitchFamily="18" charset="0"/>
                <a:cs typeface="Times New Roman" panose="02020603050405020304" pitchFamily="18" charset="0"/>
              </a:rPr>
              <a:t>Methodology</a:t>
            </a:r>
          </a:p>
        </p:txBody>
      </p:sp>
      <p:grpSp>
        <p:nvGrpSpPr>
          <p:cNvPr id="23" name="Group 12">
            <a:extLst>
              <a:ext uri="{FF2B5EF4-FFF2-40B4-BE49-F238E27FC236}">
                <a16:creationId xmlns:a16="http://schemas.microsoft.com/office/drawing/2014/main" id="{F7C65FA4-631C-444F-89AA-F891363CC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14" name="Rectangle 13">
              <a:extLst>
                <a:ext uri="{FF2B5EF4-FFF2-40B4-BE49-F238E27FC236}">
                  <a16:creationId xmlns:a16="http://schemas.microsoft.com/office/drawing/2014/main" id="{353C58CC-6818-48FD-9CE0-B43BF88B7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14">
              <a:extLst>
                <a:ext uri="{FF2B5EF4-FFF2-40B4-BE49-F238E27FC236}">
                  <a16:creationId xmlns:a16="http://schemas.microsoft.com/office/drawing/2014/main" id="{1B2694E9-2175-4647-803A-3AD63554C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aphicFrame>
        <p:nvGraphicFramePr>
          <p:cNvPr id="8" name="Content Placeholder 2">
            <a:extLst>
              <a:ext uri="{FF2B5EF4-FFF2-40B4-BE49-F238E27FC236}">
                <a16:creationId xmlns:a16="http://schemas.microsoft.com/office/drawing/2014/main" id="{46BC4E83-6DF3-E1F6-E910-2CC6F316DC08}"/>
              </a:ext>
            </a:extLst>
          </p:cNvPr>
          <p:cNvGraphicFramePr>
            <a:graphicFrameLocks noGrp="1"/>
          </p:cNvGraphicFramePr>
          <p:nvPr>
            <p:ph idx="1"/>
            <p:extLst>
              <p:ext uri="{D42A27DB-BD31-4B8C-83A1-F6EECF244321}">
                <p14:modId xmlns:p14="http://schemas.microsoft.com/office/powerpoint/2010/main" val="1072879982"/>
              </p:ext>
            </p:extLst>
          </p:nvPr>
        </p:nvGraphicFramePr>
        <p:xfrm>
          <a:off x="296563" y="2015734"/>
          <a:ext cx="5313866" cy="4595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6" name="Diagram 5">
            <a:extLst>
              <a:ext uri="{FF2B5EF4-FFF2-40B4-BE49-F238E27FC236}">
                <a16:creationId xmlns:a16="http://schemas.microsoft.com/office/drawing/2014/main" id="{9404A1E8-46BA-7A13-D734-B6D6CD63C5DA}"/>
              </a:ext>
            </a:extLst>
          </p:cNvPr>
          <p:cNvGraphicFramePr/>
          <p:nvPr>
            <p:extLst>
              <p:ext uri="{D42A27DB-BD31-4B8C-83A1-F6EECF244321}">
                <p14:modId xmlns:p14="http://schemas.microsoft.com/office/powerpoint/2010/main" val="2162173912"/>
              </p:ext>
            </p:extLst>
          </p:nvPr>
        </p:nvGraphicFramePr>
        <p:xfrm>
          <a:off x="6253216" y="2105458"/>
          <a:ext cx="4554058" cy="32682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46" name="Video 45">
            <a:hlinkClick r:id="" action="ppaction://media"/>
            <a:extLst>
              <a:ext uri="{FF2B5EF4-FFF2-40B4-BE49-F238E27FC236}">
                <a16:creationId xmlns:a16="http://schemas.microsoft.com/office/drawing/2014/main" id="{0BBE3101-59D9-A755-7D7E-5D3F9C66C19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5"/>
          <a:srcRect l="21875" r="21875"/>
          <a:stretch>
            <a:fillRect/>
          </a:stretch>
        </p:blipFill>
        <p:spPr>
          <a:xfrm>
            <a:off x="10919791" y="5585791"/>
            <a:ext cx="1189913" cy="1189913"/>
          </a:xfrm>
          <a:prstGeom prst="ellipse">
            <a:avLst/>
          </a:prstGeom>
        </p:spPr>
      </p:pic>
    </p:spTree>
    <p:extLst>
      <p:ext uri="{BB962C8B-B14F-4D97-AF65-F5344CB8AC3E}">
        <p14:creationId xmlns:p14="http://schemas.microsoft.com/office/powerpoint/2010/main" val="842447171"/>
      </p:ext>
    </p:extLst>
  </p:cSld>
  <p:clrMapOvr>
    <a:masterClrMapping/>
  </p:clrMapOvr>
  <mc:AlternateContent xmlns:mc="http://schemas.openxmlformats.org/markup-compatibility/2006">
    <mc:Choice xmlns:p14="http://schemas.microsoft.com/office/powerpoint/2010/main" Requires="p14">
      <p:transition spd="slow" p14:dur="2000" advTm="27359"/>
    </mc:Choice>
    <mc:Fallback>
      <p:transition spd="slow" advTm="27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6"/>
                </p:tgtEl>
              </p:cMediaNode>
            </p:video>
            <p:seq concurrent="1" nextAc="seek">
              <p:cTn id="8" restart="whenNotActive" fill="hold" evtFilter="cancelBubble" nodeType="interactiveSeq">
                <p:stCondLst>
                  <p:cond evt="onClick" delay="0">
                    <p:tgtEl>
                      <p:spTgt spid="4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6"/>
                                        </p:tgtEl>
                                      </p:cBhvr>
                                    </p:cmd>
                                  </p:childTnLst>
                                </p:cTn>
                              </p:par>
                            </p:childTnLst>
                          </p:cTn>
                        </p:par>
                      </p:childTnLst>
                    </p:cTn>
                  </p:par>
                </p:childTnLst>
              </p:cTn>
              <p:nextCondLst>
                <p:cond evt="onClick" delay="0">
                  <p:tgtEl>
                    <p:spTgt spid="4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7595-060B-5DC8-DA5B-CCC98E2584D4}"/>
              </a:ext>
            </a:extLst>
          </p:cNvPr>
          <p:cNvSpPr>
            <a:spLocks noGrp="1"/>
          </p:cNvSpPr>
          <p:nvPr>
            <p:ph type="title"/>
          </p:nvPr>
        </p:nvSpPr>
        <p:spPr/>
        <p:txBody>
          <a:bodyPr>
            <a:normAutofit/>
          </a:bodyPr>
          <a:lstStyle/>
          <a:p>
            <a:pPr marL="0" indent="0">
              <a:buNone/>
            </a:pPr>
            <a:r>
              <a:rPr lang="en-US" dirty="0">
                <a:solidFill>
                  <a:schemeClr val="tx1"/>
                </a:solidFill>
                <a:latin typeface="Times New Roman" panose="02020603050405020304" pitchFamily="18" charset="0"/>
                <a:cs typeface="Times New Roman" panose="02020603050405020304" pitchFamily="18" charset="0"/>
              </a:rPr>
              <a:t>Hypothesis Testing for Digital inclusivity:</a:t>
            </a:r>
          </a:p>
        </p:txBody>
      </p:sp>
      <p:sp>
        <p:nvSpPr>
          <p:cNvPr id="3" name="Content Placeholder 2">
            <a:extLst>
              <a:ext uri="{FF2B5EF4-FFF2-40B4-BE49-F238E27FC236}">
                <a16:creationId xmlns:a16="http://schemas.microsoft.com/office/drawing/2014/main" id="{B4D4DC64-B539-3B55-3E16-386D6FE0E132}"/>
              </a:ext>
            </a:extLst>
          </p:cNvPr>
          <p:cNvSpPr>
            <a:spLocks noGrp="1"/>
          </p:cNvSpPr>
          <p:nvPr>
            <p:ph idx="1"/>
          </p:nvPr>
        </p:nvSpPr>
        <p:spPr/>
        <p:txBody>
          <a:bodyPr>
            <a:normAutofit/>
          </a:bodyPr>
          <a:lstStyle/>
          <a:p>
            <a:pPr marL="0" indent="0">
              <a:buNone/>
            </a:pPr>
            <a:r>
              <a:rPr lang="en-US" sz="2000" dirty="0">
                <a:solidFill>
                  <a:schemeClr val="tx1"/>
                </a:solidFill>
                <a:latin typeface="Times New Roman" panose="02020603050405020304" pitchFamily="18" charset="0"/>
                <a:cs typeface="Times New Roman" panose="02020603050405020304" pitchFamily="18" charset="0"/>
              </a:rPr>
              <a:t>- H0: No significant increase in Jio's rural subscribers (2016-2022)</a:t>
            </a:r>
          </a:p>
          <a:p>
            <a:pPr>
              <a:buFontTx/>
              <a:buChar char="-"/>
            </a:pPr>
            <a:r>
              <a:rPr lang="en-US" sz="2000" dirty="0">
                <a:solidFill>
                  <a:schemeClr val="tx1"/>
                </a:solidFill>
                <a:latin typeface="Times New Roman" panose="02020603050405020304" pitchFamily="18" charset="0"/>
                <a:cs typeface="Times New Roman" panose="02020603050405020304" pitchFamily="18" charset="0"/>
              </a:rPr>
              <a:t>H1: Significant increase in Jio's rural subscribers (2016-2022)</a:t>
            </a:r>
          </a:p>
          <a:p>
            <a:pPr marL="0" indent="0">
              <a:buNone/>
            </a:pP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47" name="Video 46">
            <a:hlinkClick r:id="" action="ppaction://media"/>
            <a:extLst>
              <a:ext uri="{FF2B5EF4-FFF2-40B4-BE49-F238E27FC236}">
                <a16:creationId xmlns:a16="http://schemas.microsoft.com/office/drawing/2014/main" id="{7604812A-B59D-6155-24DE-CBD28009E24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962322" y="5628322"/>
            <a:ext cx="1147381" cy="1147381"/>
          </a:xfrm>
          <a:prstGeom prst="ellipse">
            <a:avLst/>
          </a:prstGeom>
        </p:spPr>
      </p:pic>
    </p:spTree>
    <p:extLst>
      <p:ext uri="{BB962C8B-B14F-4D97-AF65-F5344CB8AC3E}">
        <p14:creationId xmlns:p14="http://schemas.microsoft.com/office/powerpoint/2010/main" val="2182568888"/>
      </p:ext>
    </p:extLst>
  </p:cSld>
  <p:clrMapOvr>
    <a:masterClrMapping/>
  </p:clrMapOvr>
  <mc:AlternateContent xmlns:mc="http://schemas.openxmlformats.org/markup-compatibility/2006">
    <mc:Choice xmlns:p14="http://schemas.microsoft.com/office/powerpoint/2010/main" Requires="p14">
      <p:transition spd="slow" p14:dur="2000" advTm="13902"/>
    </mc:Choice>
    <mc:Fallback>
      <p:transition spd="slow" advTm="13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7"/>
                </p:tgtEl>
              </p:cMediaNode>
            </p:video>
            <p:seq concurrent="1" nextAc="seek">
              <p:cTn id="8" restart="whenNotActive" fill="hold" evtFilter="cancelBubble" nodeType="interactiveSeq">
                <p:stCondLst>
                  <p:cond evt="onClick" delay="0">
                    <p:tgtEl>
                      <p:spTgt spid="4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7"/>
                                        </p:tgtEl>
                                      </p:cBhvr>
                                    </p:cmd>
                                  </p:childTnLst>
                                </p:cTn>
                              </p:par>
                            </p:childTnLst>
                          </p:cTn>
                        </p:par>
                      </p:childTnLst>
                    </p:cTn>
                  </p:par>
                </p:childTnLst>
              </p:cTn>
              <p:nextCondLst>
                <p:cond evt="onClick" delay="0">
                  <p:tgtEl>
                    <p:spTgt spid="4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B1361-5DF2-14F9-61E1-7B8679C21773}"/>
              </a:ext>
            </a:extLst>
          </p:cNvPr>
          <p:cNvSpPr>
            <a:spLocks noGrp="1"/>
          </p:cNvSpPr>
          <p:nvPr>
            <p:ph type="title"/>
          </p:nvPr>
        </p:nvSpPr>
        <p:spPr>
          <a:xfrm>
            <a:off x="1451579" y="804519"/>
            <a:ext cx="9603275" cy="1049235"/>
          </a:xfrm>
        </p:spPr>
        <p:txBody>
          <a:bodyPr>
            <a:normAutofit/>
          </a:bodyPr>
          <a:lstStyle/>
          <a:p>
            <a:r>
              <a:rPr lang="en-US">
                <a:latin typeface="Times New Roman" panose="02020603050405020304" pitchFamily="18" charset="0"/>
                <a:cs typeface="Times New Roman" panose="02020603050405020304" pitchFamily="18" charset="0"/>
              </a:rPr>
              <a:t>Results</a:t>
            </a:r>
          </a:p>
        </p:txBody>
      </p:sp>
      <p:grpSp>
        <p:nvGrpSpPr>
          <p:cNvPr id="20" name="Group 19">
            <a:extLst>
              <a:ext uri="{FF2B5EF4-FFF2-40B4-BE49-F238E27FC236}">
                <a16:creationId xmlns:a16="http://schemas.microsoft.com/office/drawing/2014/main" id="{E006F341-EF16-491A-BBCF-B4A810AC6E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44975" y="2012810"/>
            <a:ext cx="3413507" cy="3459865"/>
            <a:chOff x="7630846" y="2123762"/>
            <a:chExt cx="3413507" cy="3481923"/>
          </a:xfrm>
        </p:grpSpPr>
        <p:sp>
          <p:nvSpPr>
            <p:cNvPr id="21" name="Rectangle 20">
              <a:extLst>
                <a:ext uri="{FF2B5EF4-FFF2-40B4-BE49-F238E27FC236}">
                  <a16:creationId xmlns:a16="http://schemas.microsoft.com/office/drawing/2014/main" id="{C1FA2985-DF76-4E75-A269-CF4A710056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630846" y="2123762"/>
              <a:ext cx="3413507" cy="3481923"/>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59FB99A-F3C2-47CF-9609-4331E3443C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9809" y="2294169"/>
              <a:ext cx="3100817" cy="3149963"/>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graph with lines and numbers&#10;&#10;Description automatically generated">
            <a:extLst>
              <a:ext uri="{FF2B5EF4-FFF2-40B4-BE49-F238E27FC236}">
                <a16:creationId xmlns:a16="http://schemas.microsoft.com/office/drawing/2014/main" id="{CADB6B7D-C586-5653-2F59-4DBC79771756}"/>
              </a:ext>
            </a:extLst>
          </p:cNvPr>
          <p:cNvPicPr>
            <a:picLocks noChangeAspect="1"/>
          </p:cNvPicPr>
          <p:nvPr/>
        </p:nvPicPr>
        <p:blipFill rotWithShape="1">
          <a:blip r:embed="rId5"/>
          <a:srcRect r="2" b="11440"/>
          <a:stretch/>
        </p:blipFill>
        <p:spPr>
          <a:xfrm>
            <a:off x="7630211" y="1452668"/>
            <a:ext cx="4119517" cy="4738067"/>
          </a:xfrm>
          <a:prstGeom prst="rect">
            <a:avLst/>
          </a:prstGeom>
        </p:spPr>
      </p:pic>
      <p:graphicFrame>
        <p:nvGraphicFramePr>
          <p:cNvPr id="8" name="Content Placeholder 2">
            <a:extLst>
              <a:ext uri="{FF2B5EF4-FFF2-40B4-BE49-F238E27FC236}">
                <a16:creationId xmlns:a16="http://schemas.microsoft.com/office/drawing/2014/main" id="{7FA45842-D26C-A716-2D55-6DBF1178C2D5}"/>
              </a:ext>
            </a:extLst>
          </p:cNvPr>
          <p:cNvGraphicFramePr>
            <a:graphicFrameLocks noGrp="1"/>
          </p:cNvGraphicFramePr>
          <p:nvPr>
            <p:ph idx="1"/>
            <p:extLst>
              <p:ext uri="{D42A27DB-BD31-4B8C-83A1-F6EECF244321}">
                <p14:modId xmlns:p14="http://schemas.microsoft.com/office/powerpoint/2010/main" val="3956057916"/>
              </p:ext>
            </p:extLst>
          </p:nvPr>
        </p:nvGraphicFramePr>
        <p:xfrm>
          <a:off x="0" y="1853754"/>
          <a:ext cx="7481248" cy="41997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7" name="Video 36">
            <a:hlinkClick r:id="" action="ppaction://media"/>
            <a:extLst>
              <a:ext uri="{FF2B5EF4-FFF2-40B4-BE49-F238E27FC236}">
                <a16:creationId xmlns:a16="http://schemas.microsoft.com/office/drawing/2014/main" id="{81FD2385-4C6F-538E-A129-3E3C79FC5E7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rcRect l="21875" r="21875"/>
          <a:stretch>
            <a:fillRect/>
          </a:stretch>
        </p:blipFill>
        <p:spPr>
          <a:xfrm>
            <a:off x="10815472" y="5481472"/>
            <a:ext cx="1294232" cy="1294232"/>
          </a:xfrm>
          <a:prstGeom prst="ellipse">
            <a:avLst/>
          </a:prstGeom>
        </p:spPr>
      </p:pic>
    </p:spTree>
    <p:extLst>
      <p:ext uri="{BB962C8B-B14F-4D97-AF65-F5344CB8AC3E}">
        <p14:creationId xmlns:p14="http://schemas.microsoft.com/office/powerpoint/2010/main" val="421162618"/>
      </p:ext>
    </p:extLst>
  </p:cSld>
  <p:clrMapOvr>
    <a:masterClrMapping/>
  </p:clrMapOvr>
  <mc:AlternateContent xmlns:mc="http://schemas.openxmlformats.org/markup-compatibility/2006">
    <mc:Choice xmlns:p14="http://schemas.microsoft.com/office/powerpoint/2010/main" Requires="p14">
      <p:transition spd="slow" p14:dur="2000" advTm="55958"/>
    </mc:Choice>
    <mc:Fallback>
      <p:transition spd="slow" advTm="55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AF906-46F3-B0F6-1C84-EEE1D97FACBD}"/>
              </a:ext>
            </a:extLst>
          </p:cNvPr>
          <p:cNvSpPr>
            <a:spLocks noGrp="1"/>
          </p:cNvSpPr>
          <p:nvPr>
            <p:ph type="title"/>
          </p:nvPr>
        </p:nvSpPr>
        <p:spPr/>
        <p:txBody>
          <a:bodyPr>
            <a:normAutofit/>
          </a:bodyPr>
          <a:lstStyle/>
          <a:p>
            <a:r>
              <a:rPr lang="en-US" dirty="0">
                <a:solidFill>
                  <a:schemeClr val="tx1"/>
                </a:solidFill>
                <a:latin typeface="Times New Roman" panose="02020603050405020304" pitchFamily="18" charset="0"/>
                <a:cs typeface="Times New Roman" panose="02020603050405020304" pitchFamily="18" charset="0"/>
              </a:rPr>
              <a:t>Hypothesis Testing for network vulnerability </a:t>
            </a:r>
          </a:p>
        </p:txBody>
      </p:sp>
      <p:sp>
        <p:nvSpPr>
          <p:cNvPr id="3" name="Content Placeholder 2">
            <a:extLst>
              <a:ext uri="{FF2B5EF4-FFF2-40B4-BE49-F238E27FC236}">
                <a16:creationId xmlns:a16="http://schemas.microsoft.com/office/drawing/2014/main" id="{E57AA037-BFD6-49C1-B5D4-F8236603A65C}"/>
              </a:ext>
            </a:extLst>
          </p:cNvPr>
          <p:cNvSpPr>
            <a:spLocks noGrp="1"/>
          </p:cNvSpPr>
          <p:nvPr>
            <p:ph idx="1"/>
          </p:nvPr>
        </p:nvSpPr>
        <p:spPr/>
        <p:txBody>
          <a:bodyPr>
            <a:normAutofit/>
          </a:bodyPr>
          <a:lstStyle/>
          <a:p>
            <a:pPr>
              <a:buFont typeface="Arial" panose="020B0604020202020204" pitchFamily="34" charset="0"/>
              <a:buChar char="•"/>
            </a:pPr>
            <a:r>
              <a:rPr lang="en-IN" sz="2000" b="0" dirty="0">
                <a:solidFill>
                  <a:schemeClr val="tx1"/>
                </a:solidFill>
                <a:effectLst/>
                <a:latin typeface="Times New Roman" panose="02020603050405020304" pitchFamily="18" charset="0"/>
                <a:cs typeface="Times New Roman" panose="02020603050405020304" pitchFamily="18" charset="0"/>
              </a:rPr>
              <a:t>Null Hypothesis (H0): </a:t>
            </a:r>
            <a:r>
              <a:rPr lang="en-IN" sz="2000" dirty="0">
                <a:solidFill>
                  <a:schemeClr val="tx1"/>
                </a:solidFill>
                <a:effectLst/>
                <a:latin typeface="Times New Roman" panose="02020603050405020304" pitchFamily="18" charset="0"/>
                <a:cs typeface="Times New Roman" panose="02020603050405020304" pitchFamily="18" charset="0"/>
              </a:rPr>
              <a:t>The introduction of Reliance Jio has not led to an increase in network security incidents.</a:t>
            </a:r>
          </a:p>
          <a:p>
            <a:pPr>
              <a:buFont typeface="Arial" panose="020B0604020202020204" pitchFamily="34" charset="0"/>
              <a:buChar char="•"/>
            </a:pPr>
            <a:r>
              <a:rPr lang="en-IN" sz="2000" b="0" dirty="0">
                <a:solidFill>
                  <a:schemeClr val="tx1"/>
                </a:solidFill>
                <a:effectLst/>
                <a:latin typeface="Times New Roman" panose="02020603050405020304" pitchFamily="18" charset="0"/>
                <a:cs typeface="Times New Roman" panose="02020603050405020304" pitchFamily="18" charset="0"/>
              </a:rPr>
              <a:t>Alternative Hypothesis (H1): </a:t>
            </a:r>
            <a:r>
              <a:rPr lang="en-IN" sz="2000" dirty="0">
                <a:solidFill>
                  <a:schemeClr val="tx1"/>
                </a:solidFill>
                <a:effectLst/>
                <a:latin typeface="Times New Roman" panose="02020603050405020304" pitchFamily="18" charset="0"/>
                <a:cs typeface="Times New Roman" panose="02020603050405020304" pitchFamily="18" charset="0"/>
              </a:rPr>
              <a:t>The introduction of Reliance Jio has led to an increase in network security incidents.</a:t>
            </a:r>
          </a:p>
          <a:p>
            <a:pPr marL="0" indent="0">
              <a:buNone/>
            </a:pPr>
            <a:endParaRPr lang="en-IN" sz="2000" dirty="0">
              <a:solidFill>
                <a:schemeClr val="tx1"/>
              </a:solidFill>
              <a:effectLst/>
              <a:latin typeface="Times New Roman" panose="02020603050405020304" pitchFamily="18" charset="0"/>
              <a:cs typeface="Times New Roman" panose="02020603050405020304" pitchFamily="18" charset="0"/>
            </a:endParaRPr>
          </a:p>
        </p:txBody>
      </p:sp>
      <p:pic>
        <p:nvPicPr>
          <p:cNvPr id="10" name="Video 9">
            <a:hlinkClick r:id="" action="ppaction://media"/>
            <a:extLst>
              <a:ext uri="{FF2B5EF4-FFF2-40B4-BE49-F238E27FC236}">
                <a16:creationId xmlns:a16="http://schemas.microsoft.com/office/drawing/2014/main" id="{E0AC6715-9855-66EF-AABA-000C5486778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800344" y="5466344"/>
            <a:ext cx="1309359" cy="1309359"/>
          </a:xfrm>
          <a:prstGeom prst="ellipse">
            <a:avLst/>
          </a:prstGeom>
        </p:spPr>
      </p:pic>
    </p:spTree>
    <p:extLst>
      <p:ext uri="{BB962C8B-B14F-4D97-AF65-F5344CB8AC3E}">
        <p14:creationId xmlns:p14="http://schemas.microsoft.com/office/powerpoint/2010/main" val="1621612025"/>
      </p:ext>
    </p:extLst>
  </p:cSld>
  <p:clrMapOvr>
    <a:masterClrMapping/>
  </p:clrMapOvr>
  <mc:AlternateContent xmlns:mc="http://schemas.openxmlformats.org/markup-compatibility/2006">
    <mc:Choice xmlns:p14="http://schemas.microsoft.com/office/powerpoint/2010/main" Requires="p14">
      <p:transition spd="slow" p14:dur="2000" advTm="13807"/>
    </mc:Choice>
    <mc:Fallback>
      <p:transition spd="slow" advTm="13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C70BFDB-979D-4D01-8764-154458F98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5FCB5B7-E85D-4C9D-AE9B-2B04C20D7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3" name="Group 12">
            <a:extLst>
              <a:ext uri="{FF2B5EF4-FFF2-40B4-BE49-F238E27FC236}">
                <a16:creationId xmlns:a16="http://schemas.microsoft.com/office/drawing/2014/main" id="{4C48EA7D-6DFA-4BAB-B557-0D500356BE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9" y="482171"/>
            <a:ext cx="4074533" cy="5149101"/>
            <a:chOff x="632239" y="482171"/>
            <a:chExt cx="4074533" cy="5149101"/>
          </a:xfrm>
        </p:grpSpPr>
        <p:sp>
          <p:nvSpPr>
            <p:cNvPr id="14" name="Rectangle 13">
              <a:extLst>
                <a:ext uri="{FF2B5EF4-FFF2-40B4-BE49-F238E27FC236}">
                  <a16:creationId xmlns:a16="http://schemas.microsoft.com/office/drawing/2014/main" id="{0A792C74-3AEF-46D7-BB84-FE0A1C9FD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239" y="482171"/>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F01C4D-F010-44B1-B80D-DE6D0036F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5298" y="812507"/>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66DEDBC9-7E02-4AC1-84C0-28900C560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042" y="977965"/>
            <a:ext cx="3124515"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D8167BA-4647-4588-9EF8-AFA0496DC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90359" y="1847088"/>
            <a:ext cx="554803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6728B3A-9BA4-1388-5D3F-7A6A89175BBB}"/>
              </a:ext>
            </a:extLst>
          </p:cNvPr>
          <p:cNvSpPr>
            <a:spLocks noGrp="1"/>
          </p:cNvSpPr>
          <p:nvPr>
            <p:ph type="title"/>
          </p:nvPr>
        </p:nvSpPr>
        <p:spPr>
          <a:xfrm>
            <a:off x="5188043" y="804520"/>
            <a:ext cx="5550355" cy="1049235"/>
          </a:xfrm>
        </p:spPr>
        <p:txBody>
          <a:bodyPr>
            <a:normAutofit/>
          </a:bodyPr>
          <a:lstStyle/>
          <a:p>
            <a:r>
              <a:rPr lang="en-US" dirty="0">
                <a:latin typeface="Times New Roman" panose="02020603050405020304" pitchFamily="18" charset="0"/>
                <a:cs typeface="Times New Roman" panose="02020603050405020304" pitchFamily="18" charset="0"/>
              </a:rPr>
              <a:t>Results </a:t>
            </a:r>
          </a:p>
        </p:txBody>
      </p:sp>
      <p:pic>
        <p:nvPicPr>
          <p:cNvPr id="4" name="Picture 3" descr="A graph of a number of blue bars&#10;&#10;Description automatically generated with medium confidence">
            <a:extLst>
              <a:ext uri="{FF2B5EF4-FFF2-40B4-BE49-F238E27FC236}">
                <a16:creationId xmlns:a16="http://schemas.microsoft.com/office/drawing/2014/main" id="{1CC4B2FE-85F1-B53F-E957-608DC7051A83}"/>
              </a:ext>
            </a:extLst>
          </p:cNvPr>
          <p:cNvPicPr>
            <a:picLocks noChangeAspect="1"/>
          </p:cNvPicPr>
          <p:nvPr/>
        </p:nvPicPr>
        <p:blipFill>
          <a:blip r:embed="rId5"/>
          <a:stretch>
            <a:fillRect/>
          </a:stretch>
        </p:blipFill>
        <p:spPr>
          <a:xfrm>
            <a:off x="1974581" y="1116345"/>
            <a:ext cx="1420817" cy="3866172"/>
          </a:xfrm>
          <a:prstGeom prst="rect">
            <a:avLst/>
          </a:prstGeom>
        </p:spPr>
      </p:pic>
      <p:sp>
        <p:nvSpPr>
          <p:cNvPr id="3" name="Content Placeholder 2">
            <a:extLst>
              <a:ext uri="{FF2B5EF4-FFF2-40B4-BE49-F238E27FC236}">
                <a16:creationId xmlns:a16="http://schemas.microsoft.com/office/drawing/2014/main" id="{7C965DA8-27B6-357B-0A35-A442DCAAE84B}"/>
              </a:ext>
            </a:extLst>
          </p:cNvPr>
          <p:cNvSpPr>
            <a:spLocks noGrp="1"/>
          </p:cNvSpPr>
          <p:nvPr>
            <p:ph idx="1"/>
          </p:nvPr>
        </p:nvSpPr>
        <p:spPr>
          <a:xfrm>
            <a:off x="5188043" y="2015732"/>
            <a:ext cx="5550355" cy="3450613"/>
          </a:xfrm>
        </p:spPr>
        <p:txBody>
          <a:bodyPr>
            <a:normAutofit fontScale="62500" lnSpcReduction="20000"/>
          </a:bodyPr>
          <a:lstStyle/>
          <a:p>
            <a:pPr>
              <a:lnSpc>
                <a:spcPct val="110000"/>
              </a:lnSpc>
            </a:pPr>
            <a:r>
              <a:rPr lang="en-US" dirty="0">
                <a:latin typeface="Times New Roman" panose="02020603050405020304" pitchFamily="18" charset="0"/>
                <a:cs typeface="Times New Roman" panose="02020603050405020304" pitchFamily="18" charset="0"/>
              </a:rPr>
              <a:t>This bar chart depicts the voice call failures from Jio service to various services.</a:t>
            </a:r>
          </a:p>
          <a:p>
            <a:pPr>
              <a:lnSpc>
                <a:spcPct val="110000"/>
              </a:lnSpc>
            </a:pPr>
            <a:r>
              <a:rPr lang="en-US" dirty="0">
                <a:latin typeface="Times New Roman" panose="02020603050405020304" pitchFamily="18" charset="0"/>
                <a:cs typeface="Times New Roman" panose="02020603050405020304" pitchFamily="18" charset="0"/>
              </a:rPr>
              <a:t>The lack of inter-telecom connections shows the gap in the network security of Jio.</a:t>
            </a:r>
          </a:p>
          <a:p>
            <a:pPr>
              <a:lnSpc>
                <a:spcPct val="110000"/>
              </a:lnSpc>
            </a:pPr>
            <a:r>
              <a:rPr lang="en-US" dirty="0">
                <a:latin typeface="Times New Roman" panose="02020603050405020304" pitchFamily="18" charset="0"/>
                <a:cs typeface="Times New Roman" panose="02020603050405020304" pitchFamily="18" charset="0"/>
              </a:rPr>
              <a:t>Making it an inconvenience for all groups of people including BPL</a:t>
            </a:r>
          </a:p>
          <a:p>
            <a:pPr>
              <a:lnSpc>
                <a:spcPct val="110000"/>
              </a:lnSpc>
              <a:buFont typeface="Wingdings" pitchFamily="2" charset="2"/>
              <a:buChar char="Ø"/>
            </a:pPr>
            <a:r>
              <a:rPr lang="en-IN" dirty="0">
                <a:effectLst/>
                <a:latin typeface="Times New Roman" panose="02020603050405020304" pitchFamily="18" charset="0"/>
                <a:cs typeface="Times New Roman" panose="02020603050405020304" pitchFamily="18" charset="0"/>
              </a:rPr>
              <a:t>Airtel has the highest call failure rate at 34%.</a:t>
            </a:r>
          </a:p>
          <a:p>
            <a:pPr>
              <a:lnSpc>
                <a:spcPct val="110000"/>
              </a:lnSpc>
              <a:buFont typeface="Wingdings" pitchFamily="2" charset="2"/>
              <a:buChar char="Ø"/>
            </a:pPr>
            <a:r>
              <a:rPr lang="en-IN" dirty="0">
                <a:effectLst/>
                <a:latin typeface="Times New Roman" panose="02020603050405020304" pitchFamily="18" charset="0"/>
                <a:cs typeface="Times New Roman" panose="02020603050405020304" pitchFamily="18" charset="0"/>
              </a:rPr>
              <a:t>Vodafone has a failure rate of 26.7%.</a:t>
            </a:r>
            <a:endParaRPr lang="en-IN" dirty="0">
              <a:latin typeface="Times New Roman" panose="02020603050405020304" pitchFamily="18" charset="0"/>
              <a:cs typeface="Times New Roman" panose="02020603050405020304" pitchFamily="18" charset="0"/>
            </a:endParaRPr>
          </a:p>
          <a:p>
            <a:pPr>
              <a:lnSpc>
                <a:spcPct val="110000"/>
              </a:lnSpc>
              <a:buFont typeface="Wingdings" pitchFamily="2" charset="2"/>
              <a:buChar char="Ø"/>
            </a:pPr>
            <a:r>
              <a:rPr lang="en-IN" dirty="0">
                <a:effectLst/>
                <a:latin typeface="Times New Roman" panose="02020603050405020304" pitchFamily="18" charset="0"/>
                <a:cs typeface="Times New Roman" panose="02020603050405020304" pitchFamily="18" charset="0"/>
              </a:rPr>
              <a:t>Idea has the lowest at 18.9%. </a:t>
            </a:r>
          </a:p>
          <a:p>
            <a:pPr>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We have rejected the Null-Hypothesis after Evaluating voice call failures and performing descriptive analysis.</a:t>
            </a:r>
          </a:p>
          <a:p>
            <a:pPr>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rPr>
              <a:t>We have also looked at various articles online, citing them and found out other security incidents. Occurring in various districts like </a:t>
            </a:r>
            <a:r>
              <a:rPr lang="en-IN" dirty="0" err="1">
                <a:solidFill>
                  <a:schemeClr val="tx1"/>
                </a:solidFill>
                <a:latin typeface="Times New Roman" panose="02020603050405020304" pitchFamily="18" charset="0"/>
                <a:cs typeface="Times New Roman" panose="02020603050405020304" pitchFamily="18" charset="0"/>
              </a:rPr>
              <a:t>Dharampuri</a:t>
            </a:r>
            <a:r>
              <a:rPr lang="en-IN" dirty="0">
                <a:solidFill>
                  <a:schemeClr val="tx1"/>
                </a:solidFill>
                <a:latin typeface="Times New Roman" panose="02020603050405020304" pitchFamily="18" charset="0"/>
                <a:cs typeface="Times New Roman" panose="02020603050405020304" pitchFamily="18" charset="0"/>
              </a:rPr>
              <a:t>, Bangalore, and Bhopal.</a:t>
            </a:r>
          </a:p>
          <a:p>
            <a:pPr marL="0" indent="0">
              <a:lnSpc>
                <a:spcPct val="110000"/>
              </a:lnSpc>
              <a:buNone/>
            </a:pPr>
            <a:endParaRPr lang="en-IN" sz="1700" dirty="0">
              <a:latin typeface="Times New Roman" panose="02020603050405020304" pitchFamily="18" charset="0"/>
              <a:cs typeface="Times New Roman" panose="02020603050405020304" pitchFamily="18" charset="0"/>
            </a:endParaRPr>
          </a:p>
          <a:p>
            <a:pPr>
              <a:lnSpc>
                <a:spcPct val="110000"/>
              </a:lnSpc>
            </a:pPr>
            <a:endParaRPr lang="en-US" sz="1700" dirty="0"/>
          </a:p>
        </p:txBody>
      </p:sp>
      <p:pic>
        <p:nvPicPr>
          <p:cNvPr id="21" name="Picture 20">
            <a:extLst>
              <a:ext uri="{FF2B5EF4-FFF2-40B4-BE49-F238E27FC236}">
                <a16:creationId xmlns:a16="http://schemas.microsoft.com/office/drawing/2014/main" id="{BAC44D98-B853-4420-8ED4-E3792706D4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46625410-A0A9-42B8-96F9-540C7C42CB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36" name="Video 35">
            <a:hlinkClick r:id="" action="ppaction://media"/>
            <a:extLst>
              <a:ext uri="{FF2B5EF4-FFF2-40B4-BE49-F238E27FC236}">
                <a16:creationId xmlns:a16="http://schemas.microsoft.com/office/drawing/2014/main" id="{7527E6B5-1F8A-D5A9-3D08-E424BD7CE6E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800345" y="5466345"/>
            <a:ext cx="1309358" cy="1309358"/>
          </a:xfrm>
          <a:prstGeom prst="ellipse">
            <a:avLst/>
          </a:prstGeom>
        </p:spPr>
      </p:pic>
    </p:spTree>
    <p:extLst>
      <p:ext uri="{BB962C8B-B14F-4D97-AF65-F5344CB8AC3E}">
        <p14:creationId xmlns:p14="http://schemas.microsoft.com/office/powerpoint/2010/main" val="2638434933"/>
      </p:ext>
    </p:extLst>
  </p:cSld>
  <p:clrMapOvr>
    <a:masterClrMapping/>
  </p:clrMapOvr>
  <mc:AlternateContent xmlns:mc="http://schemas.openxmlformats.org/markup-compatibility/2006">
    <mc:Choice xmlns:p14="http://schemas.microsoft.com/office/powerpoint/2010/main" Requires="p14">
      <p:transition spd="slow" p14:dur="2000" advTm="58990"/>
    </mc:Choice>
    <mc:Fallback>
      <p:transition spd="slow" advTm="58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C331-6BD6-EC34-8D76-1F252944585D}"/>
              </a:ext>
            </a:extLst>
          </p:cNvPr>
          <p:cNvSpPr>
            <a:spLocks noGrp="1"/>
          </p:cNvSpPr>
          <p:nvPr>
            <p:ph type="title"/>
          </p:nvPr>
        </p:nvSpPr>
        <p:spPr/>
        <p:txBody>
          <a:bodyPr/>
          <a:lstStyle/>
          <a:p>
            <a:r>
              <a:rPr lang="en-US" dirty="0"/>
              <a:t>Further analysis For final </a:t>
            </a:r>
            <a:r>
              <a:rPr lang="en-US" dirty="0" err="1"/>
              <a:t>SUbmission</a:t>
            </a:r>
            <a:endParaRPr lang="en-IN" dirty="0"/>
          </a:p>
        </p:txBody>
      </p:sp>
      <p:sp>
        <p:nvSpPr>
          <p:cNvPr id="3" name="Content Placeholder 2">
            <a:extLst>
              <a:ext uri="{FF2B5EF4-FFF2-40B4-BE49-F238E27FC236}">
                <a16:creationId xmlns:a16="http://schemas.microsoft.com/office/drawing/2014/main" id="{028835F6-3EEC-E54B-EA9B-C14F204B3801}"/>
              </a:ext>
            </a:extLst>
          </p:cNvPr>
          <p:cNvSpPr>
            <a:spLocks noGrp="1"/>
          </p:cNvSpPr>
          <p:nvPr>
            <p:ph idx="1"/>
          </p:nvPr>
        </p:nvSpPr>
        <p:spPr/>
        <p:txBody>
          <a:bodyPr>
            <a:normAutofit fontScale="85000" lnSpcReduction="20000"/>
          </a:bodyPr>
          <a:lstStyle/>
          <a:p>
            <a:r>
              <a:rPr lang="en-US" dirty="0"/>
              <a:t> Economic Impact:</a:t>
            </a:r>
          </a:p>
          <a:p>
            <a:pPr marL="0" indent="0">
              <a:buNone/>
            </a:pPr>
            <a:r>
              <a:rPr lang="en-US" dirty="0"/>
              <a:t>* Null Hypothesis (H0): Reliance Jio’s low-cost data plans have not had a significant economic impact on individuals below the poverty line.</a:t>
            </a:r>
          </a:p>
          <a:p>
            <a:pPr marL="0" indent="0">
              <a:buNone/>
            </a:pPr>
            <a:r>
              <a:rPr lang="en-US" dirty="0"/>
              <a:t>* Alternative Hypothesis (H1): Reliance Jio’s low-cost data plans have had a significant eco- nomic impact on individuals below the poverty line, contributing to increased employment or entrepreneurial activities.</a:t>
            </a:r>
          </a:p>
          <a:p>
            <a:r>
              <a:rPr lang="en-US" dirty="0"/>
              <a:t>Educational Access:</a:t>
            </a:r>
          </a:p>
          <a:p>
            <a:pPr marL="0" indent="0">
              <a:buNone/>
            </a:pPr>
            <a:r>
              <a:rPr lang="en-US" dirty="0"/>
              <a:t>* Null Hypothesis (H0): There has been no significant improvement in educational access through digital platforms for students below the poverty line following the introduction of Reliance Jio.</a:t>
            </a:r>
          </a:p>
          <a:p>
            <a:pPr marL="0" indent="0">
              <a:buNone/>
            </a:pPr>
            <a:r>
              <a:rPr lang="en-US" dirty="0"/>
              <a:t>* Alternative Hypothesis (H1): There has been a significant improvement in educational access through digital platforms for students below the poverty line following the introduction of Reliance Jio.</a:t>
            </a:r>
            <a:endParaRPr lang="en-IN" dirty="0"/>
          </a:p>
        </p:txBody>
      </p:sp>
      <p:pic>
        <p:nvPicPr>
          <p:cNvPr id="22" name="Video 21">
            <a:hlinkClick r:id="" action="ppaction://media"/>
            <a:extLst>
              <a:ext uri="{FF2B5EF4-FFF2-40B4-BE49-F238E27FC236}">
                <a16:creationId xmlns:a16="http://schemas.microsoft.com/office/drawing/2014/main" id="{D219DE35-9511-424B-4548-6339346EBD1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962323" y="5628323"/>
            <a:ext cx="1147380" cy="1147380"/>
          </a:xfrm>
          <a:prstGeom prst="ellipse">
            <a:avLst/>
          </a:prstGeom>
        </p:spPr>
      </p:pic>
    </p:spTree>
    <p:extLst>
      <p:ext uri="{BB962C8B-B14F-4D97-AF65-F5344CB8AC3E}">
        <p14:creationId xmlns:p14="http://schemas.microsoft.com/office/powerpoint/2010/main" val="3388504038"/>
      </p:ext>
    </p:extLst>
  </p:cSld>
  <p:clrMapOvr>
    <a:masterClrMapping/>
  </p:clrMapOvr>
  <mc:AlternateContent xmlns:mc="http://schemas.openxmlformats.org/markup-compatibility/2006">
    <mc:Choice xmlns:p14="http://schemas.microsoft.com/office/powerpoint/2010/main" Requires="p14">
      <p:transition spd="slow" p14:dur="2000" advTm="34425"/>
    </mc:Choice>
    <mc:Fallback>
      <p:transition spd="slow" advTm="34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{9EBA2692-9457-CC4C-8A68-34290BEC7120}tf10001119_mac</Template>
  <TotalTime>356</TotalTime>
  <Words>1618</Words>
  <Application>Microsoft Office PowerPoint</Application>
  <PresentationFormat>Widescreen</PresentationFormat>
  <Paragraphs>97</Paragraphs>
  <Slides>11</Slides>
  <Notes>9</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Aptos</vt:lpstr>
      <vt:lpstr>Arial</vt:lpstr>
      <vt:lpstr>Gill Sans MT</vt:lpstr>
      <vt:lpstr>Söhne</vt:lpstr>
      <vt:lpstr>Times New Roman</vt:lpstr>
      <vt:lpstr>Wingdings</vt:lpstr>
      <vt:lpstr>Gallery</vt:lpstr>
      <vt:lpstr>Analyzing Reliance Jio’s Impact on Network Security and Digital Inclusion for Populations Below Poverty Line in India </vt:lpstr>
      <vt:lpstr>Introduction</vt:lpstr>
      <vt:lpstr>Motivation and Background</vt:lpstr>
      <vt:lpstr>Methodology</vt:lpstr>
      <vt:lpstr>Hypothesis Testing for Digital inclusivity:</vt:lpstr>
      <vt:lpstr>Results</vt:lpstr>
      <vt:lpstr>Hypothesis Testing for network vulnerability </vt:lpstr>
      <vt:lpstr>Results </vt:lpstr>
      <vt:lpstr>Further analysis For final SUbmission</vt:lpstr>
      <vt:lpstr>Take 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Reliance Jio’s Impact on Network Security and Digital Inclusion for Populations Below Poverty Line in India</dc:title>
  <dc:creator>B Pavan Vishnu [IT - 2019]</dc:creator>
  <cp:lastModifiedBy>Rohan Reddy</cp:lastModifiedBy>
  <cp:revision>13</cp:revision>
  <dcterms:created xsi:type="dcterms:W3CDTF">2024-04-25T04:44:24Z</dcterms:created>
  <dcterms:modified xsi:type="dcterms:W3CDTF">2024-04-26T02:26:15Z</dcterms:modified>
</cp:coreProperties>
</file>